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1" r:id="rId1"/>
  </p:sldMasterIdLst>
  <p:notesMasterIdLst>
    <p:notesMasterId r:id="rId34"/>
  </p:notesMasterIdLst>
  <p:sldIdLst>
    <p:sldId id="284" r:id="rId2"/>
    <p:sldId id="269" r:id="rId3"/>
    <p:sldId id="294" r:id="rId4"/>
    <p:sldId id="270" r:id="rId5"/>
    <p:sldId id="257" r:id="rId6"/>
    <p:sldId id="296" r:id="rId7"/>
    <p:sldId id="265" r:id="rId8"/>
    <p:sldId id="295" r:id="rId9"/>
    <p:sldId id="264" r:id="rId10"/>
    <p:sldId id="310" r:id="rId11"/>
    <p:sldId id="314" r:id="rId12"/>
    <p:sldId id="316" r:id="rId13"/>
    <p:sldId id="318" r:id="rId14"/>
    <p:sldId id="286" r:id="rId15"/>
    <p:sldId id="317" r:id="rId16"/>
    <p:sldId id="262" r:id="rId17"/>
    <p:sldId id="311" r:id="rId18"/>
    <p:sldId id="312" r:id="rId19"/>
    <p:sldId id="288" r:id="rId20"/>
    <p:sldId id="290" r:id="rId21"/>
    <p:sldId id="291" r:id="rId22"/>
    <p:sldId id="289" r:id="rId23"/>
    <p:sldId id="292" r:id="rId24"/>
    <p:sldId id="301" r:id="rId25"/>
    <p:sldId id="287" r:id="rId26"/>
    <p:sldId id="307" r:id="rId27"/>
    <p:sldId id="261" r:id="rId28"/>
    <p:sldId id="313" r:id="rId29"/>
    <p:sldId id="300" r:id="rId30"/>
    <p:sldId id="303" r:id="rId31"/>
    <p:sldId id="305" r:id="rId32"/>
    <p:sldId id="306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5"/>
    <p:restoredTop sz="35417"/>
  </p:normalViewPr>
  <p:slideViewPr>
    <p:cSldViewPr snapToGrid="0" snapToObjects="1">
      <p:cViewPr varScale="1">
        <p:scale>
          <a:sx n="30" d="100"/>
          <a:sy n="30" d="100"/>
        </p:scale>
        <p:origin x="315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40" d="100"/>
        <a:sy n="140" d="100"/>
      </p:scale>
      <p:origin x="0" y="-744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2.1310602024506801E-3"/>
                  <c:y val="4.5555750575363216E-4"/>
                </c:manualLayout>
              </c:layout>
              <c:tx>
                <c:rich>
                  <a:bodyPr/>
                  <a:lstStyle/>
                  <a:p>
                    <a:fld id="{B2AC4566-D256-884C-B66A-A0A744EFB03E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m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7913-A441-8581-6C6B13BDFC7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Sold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13-A441-8581-6C6B13BDFC7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2015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2978279355177265E-3"/>
                </c:manualLayout>
              </c:layout>
              <c:tx>
                <c:rich>
                  <a:bodyPr/>
                  <a:lstStyle/>
                  <a:p>
                    <a:fld id="{5E47ACF7-6C58-6041-9491-149E7E91A4BD}" type="VALUE">
                      <a:rPr lang="en-US" smtClean="0"/>
                      <a:pPr/>
                      <a:t>[VALUE]</a:t>
                    </a:fld>
                    <a:r>
                      <a:rPr lang="en-US"/>
                      <a:t>m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E14B-A54A-A53B-50E0EC6089F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Sold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13-A441-8581-6C6B13BDFC7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7.8137971433345936E-17"/>
                  <c:y val="3.5747190504611011E-3"/>
                </c:manualLayout>
              </c:layout>
              <c:tx>
                <c:rich>
                  <a:bodyPr/>
                  <a:lstStyle/>
                  <a:p>
                    <a:fld id="{5C9E9637-66FE-5046-8600-36BC4DE9D7BC}" type="VALUE">
                      <a:rPr lang="en-US" smtClean="0"/>
                      <a:pPr/>
                      <a:t>[VALUE]</a:t>
                    </a:fld>
                    <a:r>
                      <a:rPr lang="en-US"/>
                      <a:t>m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E14B-A54A-A53B-50E0EC6089F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Sold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13-A441-8581-6C6B13BDFC75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78321119"/>
        <c:axId val="678322799"/>
      </c:barChart>
      <c:catAx>
        <c:axId val="678321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8322799"/>
        <c:crosses val="autoZero"/>
        <c:auto val="1"/>
        <c:lblAlgn val="ctr"/>
        <c:lblOffset val="100"/>
        <c:noMultiLvlLbl val="0"/>
      </c:catAx>
      <c:valAx>
        <c:axId val="6783227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8321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E36282-A9B8-4562-9500-ED4D803A113D}" type="doc">
      <dgm:prSet loTypeId="urn:microsoft.com/office/officeart/2005/8/layout/list1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5E82375-FF96-47AF-9A0A-64EF5F7ACDD0}">
      <dgm:prSet/>
      <dgm:spPr/>
      <dgm:t>
        <a:bodyPr/>
        <a:lstStyle/>
        <a:p>
          <a:r>
            <a:rPr lang="en-US" baseline="0" dirty="0"/>
            <a:t>Custom app</a:t>
          </a:r>
          <a:endParaRPr lang="en-US" dirty="0"/>
        </a:p>
      </dgm:t>
    </dgm:pt>
    <dgm:pt modelId="{6EA8551E-531A-49B9-B040-93AD03072587}" type="parTrans" cxnId="{3417F8A8-ECFC-4EC3-B708-6463A0CF50A1}">
      <dgm:prSet/>
      <dgm:spPr/>
      <dgm:t>
        <a:bodyPr/>
        <a:lstStyle/>
        <a:p>
          <a:endParaRPr lang="en-US"/>
        </a:p>
      </dgm:t>
    </dgm:pt>
    <dgm:pt modelId="{180A4BBF-F13B-48D5-998A-1859C77361B0}" type="sibTrans" cxnId="{3417F8A8-ECFC-4EC3-B708-6463A0CF50A1}">
      <dgm:prSet/>
      <dgm:spPr/>
      <dgm:t>
        <a:bodyPr/>
        <a:lstStyle/>
        <a:p>
          <a:endParaRPr lang="en-US"/>
        </a:p>
      </dgm:t>
    </dgm:pt>
    <dgm:pt modelId="{0CB0263C-708D-4119-895B-9C36C2181B48}">
      <dgm:prSet/>
      <dgm:spPr/>
      <dgm:t>
        <a:bodyPr/>
        <a:lstStyle/>
        <a:p>
          <a:r>
            <a:rPr lang="en-US" i="1" baseline="0" dirty="0"/>
            <a:t>Using same frameworks with native iOS</a:t>
          </a:r>
          <a:endParaRPr lang="en-US" dirty="0"/>
        </a:p>
      </dgm:t>
    </dgm:pt>
    <dgm:pt modelId="{05B684D8-8963-4B32-B7AC-010B7E77ED14}" type="parTrans" cxnId="{9CBC8C1A-C12B-42A0-9EC8-5E7D7D0D8865}">
      <dgm:prSet/>
      <dgm:spPr/>
      <dgm:t>
        <a:bodyPr/>
        <a:lstStyle/>
        <a:p>
          <a:endParaRPr lang="en-US"/>
        </a:p>
      </dgm:t>
    </dgm:pt>
    <dgm:pt modelId="{7ECF79A5-3447-43E5-8F79-0FA35ACF7E9F}" type="sibTrans" cxnId="{9CBC8C1A-C12B-42A0-9EC8-5E7D7D0D8865}">
      <dgm:prSet/>
      <dgm:spPr/>
      <dgm:t>
        <a:bodyPr/>
        <a:lstStyle/>
        <a:p>
          <a:endParaRPr lang="en-US"/>
        </a:p>
      </dgm:t>
    </dgm:pt>
    <dgm:pt modelId="{CB268D74-C8C1-4E2B-8516-B461DAB9D777}">
      <dgm:prSet/>
      <dgm:spPr/>
      <dgm:t>
        <a:bodyPr/>
        <a:lstStyle/>
        <a:p>
          <a:r>
            <a:rPr lang="en-US" baseline="0" dirty="0"/>
            <a:t>Client </a:t>
          </a:r>
          <a:r>
            <a:rPr lang="en-US" b="1" dirty="0"/>
            <a:t>–</a:t>
          </a:r>
          <a:r>
            <a:rPr lang="en-US" baseline="0" dirty="0"/>
            <a:t> Server app  </a:t>
          </a:r>
          <a:endParaRPr lang="en-US" dirty="0"/>
        </a:p>
      </dgm:t>
    </dgm:pt>
    <dgm:pt modelId="{845A06DF-EEBC-4CD3-8C7B-E38574A4C193}" type="parTrans" cxnId="{FD7D1521-6942-4EE6-80F1-EAD3E0AEC4B3}">
      <dgm:prSet/>
      <dgm:spPr/>
      <dgm:t>
        <a:bodyPr/>
        <a:lstStyle/>
        <a:p>
          <a:endParaRPr lang="en-US"/>
        </a:p>
      </dgm:t>
    </dgm:pt>
    <dgm:pt modelId="{7025BB48-72FC-48AF-8EAB-1FFAE346845E}" type="sibTrans" cxnId="{FD7D1521-6942-4EE6-80F1-EAD3E0AEC4B3}">
      <dgm:prSet/>
      <dgm:spPr/>
      <dgm:t>
        <a:bodyPr/>
        <a:lstStyle/>
        <a:p>
          <a:endParaRPr lang="en-US"/>
        </a:p>
      </dgm:t>
    </dgm:pt>
    <dgm:pt modelId="{5F8A0574-8CCD-4A7C-B875-802BC66D37B2}">
      <dgm:prSet/>
      <dgm:spPr/>
      <dgm:t>
        <a:bodyPr/>
        <a:lstStyle/>
        <a:p>
          <a:r>
            <a:rPr lang="en-US" i="1" baseline="0" dirty="0"/>
            <a:t>Using TVML, TVJS, </a:t>
          </a:r>
          <a:r>
            <a:rPr lang="en-US" i="1" baseline="0" dirty="0" err="1"/>
            <a:t>TVMLKit</a:t>
          </a:r>
          <a:endParaRPr lang="en-US" dirty="0"/>
        </a:p>
      </dgm:t>
    </dgm:pt>
    <dgm:pt modelId="{ECB2ABBE-0345-402C-AB41-34966EC7BEB6}" type="parTrans" cxnId="{865CB810-CD6F-4B58-96C0-5D767C21A74C}">
      <dgm:prSet/>
      <dgm:spPr/>
      <dgm:t>
        <a:bodyPr/>
        <a:lstStyle/>
        <a:p>
          <a:endParaRPr lang="en-US"/>
        </a:p>
      </dgm:t>
    </dgm:pt>
    <dgm:pt modelId="{D6821C4B-9AC9-43B9-9E76-D43EB89CA294}" type="sibTrans" cxnId="{865CB810-CD6F-4B58-96C0-5D767C21A74C}">
      <dgm:prSet/>
      <dgm:spPr/>
      <dgm:t>
        <a:bodyPr/>
        <a:lstStyle/>
        <a:p>
          <a:endParaRPr lang="en-US"/>
        </a:p>
      </dgm:t>
    </dgm:pt>
    <dgm:pt modelId="{8F2B583C-C017-8D4A-92F5-2E2FAE518B3F}" type="pres">
      <dgm:prSet presAssocID="{D7E36282-A9B8-4562-9500-ED4D803A113D}" presName="linear" presStyleCnt="0">
        <dgm:presLayoutVars>
          <dgm:dir/>
          <dgm:animLvl val="lvl"/>
          <dgm:resizeHandles val="exact"/>
        </dgm:presLayoutVars>
      </dgm:prSet>
      <dgm:spPr/>
    </dgm:pt>
    <dgm:pt modelId="{CD0710F7-03EE-6D4C-A5EE-8430A129F3AA}" type="pres">
      <dgm:prSet presAssocID="{C5E82375-FF96-47AF-9A0A-64EF5F7ACDD0}" presName="parentLin" presStyleCnt="0"/>
      <dgm:spPr/>
    </dgm:pt>
    <dgm:pt modelId="{3F5364A4-FA4C-654E-8066-B95948ADA3DB}" type="pres">
      <dgm:prSet presAssocID="{C5E82375-FF96-47AF-9A0A-64EF5F7ACDD0}" presName="parentLeftMargin" presStyleLbl="node1" presStyleIdx="0" presStyleCnt="2"/>
      <dgm:spPr/>
    </dgm:pt>
    <dgm:pt modelId="{D3939681-7534-D146-A947-9D080631020E}" type="pres">
      <dgm:prSet presAssocID="{C5E82375-FF96-47AF-9A0A-64EF5F7ACDD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067828C-0A57-6948-BF61-B1DD678D789D}" type="pres">
      <dgm:prSet presAssocID="{C5E82375-FF96-47AF-9A0A-64EF5F7ACDD0}" presName="negativeSpace" presStyleCnt="0"/>
      <dgm:spPr/>
    </dgm:pt>
    <dgm:pt modelId="{28D06E6A-E25C-4F40-9E19-1D40A239AA5A}" type="pres">
      <dgm:prSet presAssocID="{C5E82375-FF96-47AF-9A0A-64EF5F7ACDD0}" presName="childText" presStyleLbl="conFgAcc1" presStyleIdx="0" presStyleCnt="2">
        <dgm:presLayoutVars>
          <dgm:bulletEnabled val="1"/>
        </dgm:presLayoutVars>
      </dgm:prSet>
      <dgm:spPr/>
    </dgm:pt>
    <dgm:pt modelId="{51EE858E-1525-6F46-9334-B72FCE109511}" type="pres">
      <dgm:prSet presAssocID="{180A4BBF-F13B-48D5-998A-1859C77361B0}" presName="spaceBetweenRectangles" presStyleCnt="0"/>
      <dgm:spPr/>
    </dgm:pt>
    <dgm:pt modelId="{5BF9CC63-0E18-5C45-A742-D24115511757}" type="pres">
      <dgm:prSet presAssocID="{CB268D74-C8C1-4E2B-8516-B461DAB9D777}" presName="parentLin" presStyleCnt="0"/>
      <dgm:spPr/>
    </dgm:pt>
    <dgm:pt modelId="{907B5F30-A229-074A-99D1-5D1338A6BC5B}" type="pres">
      <dgm:prSet presAssocID="{CB268D74-C8C1-4E2B-8516-B461DAB9D777}" presName="parentLeftMargin" presStyleLbl="node1" presStyleIdx="0" presStyleCnt="2"/>
      <dgm:spPr/>
    </dgm:pt>
    <dgm:pt modelId="{36F49B2B-DD42-124A-BEB0-3FA99B93923C}" type="pres">
      <dgm:prSet presAssocID="{CB268D74-C8C1-4E2B-8516-B461DAB9D77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C7D5DF3-2D98-B44C-8350-9EED7AE2BE20}" type="pres">
      <dgm:prSet presAssocID="{CB268D74-C8C1-4E2B-8516-B461DAB9D777}" presName="negativeSpace" presStyleCnt="0"/>
      <dgm:spPr/>
    </dgm:pt>
    <dgm:pt modelId="{BD77E4A0-4C0A-134C-AB9F-B11C64374133}" type="pres">
      <dgm:prSet presAssocID="{CB268D74-C8C1-4E2B-8516-B461DAB9D777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65CB810-CD6F-4B58-96C0-5D767C21A74C}" srcId="{CB268D74-C8C1-4E2B-8516-B461DAB9D777}" destId="{5F8A0574-8CCD-4A7C-B875-802BC66D37B2}" srcOrd="0" destOrd="0" parTransId="{ECB2ABBE-0345-402C-AB41-34966EC7BEB6}" sibTransId="{D6821C4B-9AC9-43B9-9E76-D43EB89CA294}"/>
    <dgm:cxn modelId="{9CBC8C1A-C12B-42A0-9EC8-5E7D7D0D8865}" srcId="{C5E82375-FF96-47AF-9A0A-64EF5F7ACDD0}" destId="{0CB0263C-708D-4119-895B-9C36C2181B48}" srcOrd="0" destOrd="0" parTransId="{05B684D8-8963-4B32-B7AC-010B7E77ED14}" sibTransId="{7ECF79A5-3447-43E5-8F79-0FA35ACF7E9F}"/>
    <dgm:cxn modelId="{FD7D1521-6942-4EE6-80F1-EAD3E0AEC4B3}" srcId="{D7E36282-A9B8-4562-9500-ED4D803A113D}" destId="{CB268D74-C8C1-4E2B-8516-B461DAB9D777}" srcOrd="1" destOrd="0" parTransId="{845A06DF-EEBC-4CD3-8C7B-E38574A4C193}" sibTransId="{7025BB48-72FC-48AF-8EAB-1FFAE346845E}"/>
    <dgm:cxn modelId="{8C2B7056-F269-9F4E-A1F5-E8D8EE00996D}" type="presOf" srcId="{5F8A0574-8CCD-4A7C-B875-802BC66D37B2}" destId="{BD77E4A0-4C0A-134C-AB9F-B11C64374133}" srcOrd="0" destOrd="0" presId="urn:microsoft.com/office/officeart/2005/8/layout/list1"/>
    <dgm:cxn modelId="{FF5C645B-0059-EB45-AA7A-D2664A33540E}" type="presOf" srcId="{0CB0263C-708D-4119-895B-9C36C2181B48}" destId="{28D06E6A-E25C-4F40-9E19-1D40A239AA5A}" srcOrd="0" destOrd="0" presId="urn:microsoft.com/office/officeart/2005/8/layout/list1"/>
    <dgm:cxn modelId="{D5491475-4013-AC4C-A69D-2333715D8849}" type="presOf" srcId="{CB268D74-C8C1-4E2B-8516-B461DAB9D777}" destId="{36F49B2B-DD42-124A-BEB0-3FA99B93923C}" srcOrd="1" destOrd="0" presId="urn:microsoft.com/office/officeart/2005/8/layout/list1"/>
    <dgm:cxn modelId="{9F2C0B76-411C-2646-8D76-D26300B22FDC}" type="presOf" srcId="{C5E82375-FF96-47AF-9A0A-64EF5F7ACDD0}" destId="{D3939681-7534-D146-A947-9D080631020E}" srcOrd="1" destOrd="0" presId="urn:microsoft.com/office/officeart/2005/8/layout/list1"/>
    <dgm:cxn modelId="{4E6A0484-8C0E-0C4C-80C5-8E4CE2120EA3}" type="presOf" srcId="{C5E82375-FF96-47AF-9A0A-64EF5F7ACDD0}" destId="{3F5364A4-FA4C-654E-8066-B95948ADA3DB}" srcOrd="0" destOrd="0" presId="urn:microsoft.com/office/officeart/2005/8/layout/list1"/>
    <dgm:cxn modelId="{3417F8A8-ECFC-4EC3-B708-6463A0CF50A1}" srcId="{D7E36282-A9B8-4562-9500-ED4D803A113D}" destId="{C5E82375-FF96-47AF-9A0A-64EF5F7ACDD0}" srcOrd="0" destOrd="0" parTransId="{6EA8551E-531A-49B9-B040-93AD03072587}" sibTransId="{180A4BBF-F13B-48D5-998A-1859C77361B0}"/>
    <dgm:cxn modelId="{0D8015D7-7181-A749-A23B-1F368DC462A1}" type="presOf" srcId="{D7E36282-A9B8-4562-9500-ED4D803A113D}" destId="{8F2B583C-C017-8D4A-92F5-2E2FAE518B3F}" srcOrd="0" destOrd="0" presId="urn:microsoft.com/office/officeart/2005/8/layout/list1"/>
    <dgm:cxn modelId="{0C09CAE7-6D84-1D4E-B67B-5913D25D487F}" type="presOf" srcId="{CB268D74-C8C1-4E2B-8516-B461DAB9D777}" destId="{907B5F30-A229-074A-99D1-5D1338A6BC5B}" srcOrd="0" destOrd="0" presId="urn:microsoft.com/office/officeart/2005/8/layout/list1"/>
    <dgm:cxn modelId="{F6C83FC6-A12C-C145-9017-0C9E20817D85}" type="presParOf" srcId="{8F2B583C-C017-8D4A-92F5-2E2FAE518B3F}" destId="{CD0710F7-03EE-6D4C-A5EE-8430A129F3AA}" srcOrd="0" destOrd="0" presId="urn:microsoft.com/office/officeart/2005/8/layout/list1"/>
    <dgm:cxn modelId="{BA71C828-3015-B44C-9ABE-8BDCBFB5780C}" type="presParOf" srcId="{CD0710F7-03EE-6D4C-A5EE-8430A129F3AA}" destId="{3F5364A4-FA4C-654E-8066-B95948ADA3DB}" srcOrd="0" destOrd="0" presId="urn:microsoft.com/office/officeart/2005/8/layout/list1"/>
    <dgm:cxn modelId="{2DE08876-1B0A-274A-B5CF-3546965C5733}" type="presParOf" srcId="{CD0710F7-03EE-6D4C-A5EE-8430A129F3AA}" destId="{D3939681-7534-D146-A947-9D080631020E}" srcOrd="1" destOrd="0" presId="urn:microsoft.com/office/officeart/2005/8/layout/list1"/>
    <dgm:cxn modelId="{7C5C04A6-35C4-0E43-BB9E-6E959A4594DA}" type="presParOf" srcId="{8F2B583C-C017-8D4A-92F5-2E2FAE518B3F}" destId="{2067828C-0A57-6948-BF61-B1DD678D789D}" srcOrd="1" destOrd="0" presId="urn:microsoft.com/office/officeart/2005/8/layout/list1"/>
    <dgm:cxn modelId="{50D74BB8-F79E-4A41-B3C2-9A542078A6D4}" type="presParOf" srcId="{8F2B583C-C017-8D4A-92F5-2E2FAE518B3F}" destId="{28D06E6A-E25C-4F40-9E19-1D40A239AA5A}" srcOrd="2" destOrd="0" presId="urn:microsoft.com/office/officeart/2005/8/layout/list1"/>
    <dgm:cxn modelId="{5B590C99-301A-0C4A-A3AA-D048D1DF201E}" type="presParOf" srcId="{8F2B583C-C017-8D4A-92F5-2E2FAE518B3F}" destId="{51EE858E-1525-6F46-9334-B72FCE109511}" srcOrd="3" destOrd="0" presId="urn:microsoft.com/office/officeart/2005/8/layout/list1"/>
    <dgm:cxn modelId="{3CF55E8A-9D78-FA4E-AD74-3EBFB7169458}" type="presParOf" srcId="{8F2B583C-C017-8D4A-92F5-2E2FAE518B3F}" destId="{5BF9CC63-0E18-5C45-A742-D24115511757}" srcOrd="4" destOrd="0" presId="urn:microsoft.com/office/officeart/2005/8/layout/list1"/>
    <dgm:cxn modelId="{15B5629E-2302-E044-9B8D-E581A316D78B}" type="presParOf" srcId="{5BF9CC63-0E18-5C45-A742-D24115511757}" destId="{907B5F30-A229-074A-99D1-5D1338A6BC5B}" srcOrd="0" destOrd="0" presId="urn:microsoft.com/office/officeart/2005/8/layout/list1"/>
    <dgm:cxn modelId="{C961676C-69EF-9646-995A-CB37E3DC1B67}" type="presParOf" srcId="{5BF9CC63-0E18-5C45-A742-D24115511757}" destId="{36F49B2B-DD42-124A-BEB0-3FA99B93923C}" srcOrd="1" destOrd="0" presId="urn:microsoft.com/office/officeart/2005/8/layout/list1"/>
    <dgm:cxn modelId="{AFA39919-B586-024A-B57A-5AA44FDD2B2D}" type="presParOf" srcId="{8F2B583C-C017-8D4A-92F5-2E2FAE518B3F}" destId="{BC7D5DF3-2D98-B44C-8350-9EED7AE2BE20}" srcOrd="5" destOrd="0" presId="urn:microsoft.com/office/officeart/2005/8/layout/list1"/>
    <dgm:cxn modelId="{E2A34A3F-3EF8-5B40-850B-788FB375AA99}" type="presParOf" srcId="{8F2B583C-C017-8D4A-92F5-2E2FAE518B3F}" destId="{BD77E4A0-4C0A-134C-AB9F-B11C6437413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D06E6A-E25C-4F40-9E19-1D40A239AA5A}">
      <dsp:nvSpPr>
        <dsp:cNvPr id="0" name=""/>
        <dsp:cNvSpPr/>
      </dsp:nvSpPr>
      <dsp:spPr>
        <a:xfrm>
          <a:off x="0" y="481199"/>
          <a:ext cx="9601200" cy="1228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5160" tIns="624840" rIns="745160" bIns="2133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i="1" kern="1200" baseline="0" dirty="0"/>
            <a:t>Using same frameworks with native iOS</a:t>
          </a:r>
          <a:endParaRPr lang="en-US" sz="3000" kern="1200" dirty="0"/>
        </a:p>
      </dsp:txBody>
      <dsp:txXfrm>
        <a:off x="0" y="481199"/>
        <a:ext cx="9601200" cy="1228500"/>
      </dsp:txXfrm>
    </dsp:sp>
    <dsp:sp modelId="{D3939681-7534-D146-A947-9D080631020E}">
      <dsp:nvSpPr>
        <dsp:cNvPr id="0" name=""/>
        <dsp:cNvSpPr/>
      </dsp:nvSpPr>
      <dsp:spPr>
        <a:xfrm>
          <a:off x="480060" y="38399"/>
          <a:ext cx="6720840" cy="8856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32" tIns="0" rIns="254032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baseline="0" dirty="0"/>
            <a:t>Custom app</a:t>
          </a:r>
          <a:endParaRPr lang="en-US" sz="3000" kern="1200" dirty="0"/>
        </a:p>
      </dsp:txBody>
      <dsp:txXfrm>
        <a:off x="523291" y="81630"/>
        <a:ext cx="6634378" cy="799138"/>
      </dsp:txXfrm>
    </dsp:sp>
    <dsp:sp modelId="{BD77E4A0-4C0A-134C-AB9F-B11C64374133}">
      <dsp:nvSpPr>
        <dsp:cNvPr id="0" name=""/>
        <dsp:cNvSpPr/>
      </dsp:nvSpPr>
      <dsp:spPr>
        <a:xfrm>
          <a:off x="0" y="2314499"/>
          <a:ext cx="9601200" cy="1228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5160" tIns="624840" rIns="745160" bIns="2133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i="1" kern="1200" baseline="0" dirty="0"/>
            <a:t>Using TVML, TVJS, </a:t>
          </a:r>
          <a:r>
            <a:rPr lang="en-US" sz="3000" i="1" kern="1200" baseline="0" dirty="0" err="1"/>
            <a:t>TVMLKit</a:t>
          </a:r>
          <a:endParaRPr lang="en-US" sz="3000" kern="1200" dirty="0"/>
        </a:p>
      </dsp:txBody>
      <dsp:txXfrm>
        <a:off x="0" y="2314499"/>
        <a:ext cx="9601200" cy="1228500"/>
      </dsp:txXfrm>
    </dsp:sp>
    <dsp:sp modelId="{36F49B2B-DD42-124A-BEB0-3FA99B93923C}">
      <dsp:nvSpPr>
        <dsp:cNvPr id="0" name=""/>
        <dsp:cNvSpPr/>
      </dsp:nvSpPr>
      <dsp:spPr>
        <a:xfrm>
          <a:off x="480060" y="1871700"/>
          <a:ext cx="6720840" cy="8856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32" tIns="0" rIns="254032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baseline="0" dirty="0"/>
            <a:t>Client </a:t>
          </a:r>
          <a:r>
            <a:rPr lang="en-US" sz="3000" b="1" kern="1200" dirty="0"/>
            <a:t>–</a:t>
          </a:r>
          <a:r>
            <a:rPr lang="en-US" sz="3000" kern="1200" baseline="0" dirty="0"/>
            <a:t> Server app  </a:t>
          </a:r>
          <a:endParaRPr lang="en-US" sz="3000" kern="1200" dirty="0"/>
        </a:p>
      </dsp:txBody>
      <dsp:txXfrm>
        <a:off x="523291" y="1914931"/>
        <a:ext cx="6634378" cy="7991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tiff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9CB7B-650F-8246-A3D9-0A62D3A19714}" type="datetimeFigureOut">
              <a:rPr lang="en-US" smtClean="0"/>
              <a:t>10/9/18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1361DD-1E38-BB4A-B605-BA873CC7A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935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everyone. Welcome to iOS dev scout October 2018. </a:t>
            </a:r>
          </a:p>
          <a:p>
            <a:endParaRPr lang="en-US" dirty="0"/>
          </a:p>
          <a:p>
            <a:r>
              <a:rPr lang="en-US" b="1" u="sng" dirty="0"/>
              <a:t>For us here</a:t>
            </a:r>
            <a:r>
              <a:rPr lang="en-US" dirty="0"/>
              <a:t> engineering, our </a:t>
            </a:r>
            <a:r>
              <a:rPr lang="en-US" b="1" u="sng" dirty="0"/>
              <a:t>mission</a:t>
            </a:r>
            <a:r>
              <a:rPr lang="en-US" dirty="0"/>
              <a:t> is to bring the </a:t>
            </a:r>
            <a:r>
              <a:rPr lang="en-US" b="1" u="sng" dirty="0"/>
              <a:t>best experience</a:t>
            </a:r>
            <a:r>
              <a:rPr lang="en-US" dirty="0"/>
              <a:t> to our customers. </a:t>
            </a:r>
          </a:p>
          <a:p>
            <a:r>
              <a:rPr lang="en-US" dirty="0"/>
              <a:t>But because the </a:t>
            </a:r>
            <a:r>
              <a:rPr lang="en-US" b="1" u="sng" dirty="0"/>
              <a:t>resource we have</a:t>
            </a:r>
            <a:r>
              <a:rPr lang="en-US" dirty="0"/>
              <a:t> is limited, hence whenever we want to implement anything, we always need to keep balance between the cost and the </a:t>
            </a:r>
            <a:r>
              <a:rPr lang="en-US" b="1" u="sng" dirty="0"/>
              <a:t>profit</a:t>
            </a:r>
            <a:r>
              <a:rPr lang="en-US" dirty="0"/>
              <a:t> it can bring to us. </a:t>
            </a:r>
          </a:p>
          <a:p>
            <a:endParaRPr lang="en-US" dirty="0"/>
          </a:p>
          <a:p>
            <a:r>
              <a:rPr lang="en-US" dirty="0"/>
              <a:t>So today in my presentation, I would like to introduce to you an </a:t>
            </a:r>
            <a:r>
              <a:rPr lang="en-US" b="1" u="sng" dirty="0"/>
              <a:t>option</a:t>
            </a:r>
            <a:r>
              <a:rPr lang="en-US" dirty="0"/>
              <a:t> that </a:t>
            </a:r>
            <a:r>
              <a:rPr lang="en-US" b="1" u="sng" dirty="0"/>
              <a:t>doesn’t take you</a:t>
            </a:r>
            <a:r>
              <a:rPr lang="en-US" b="1" dirty="0"/>
              <a:t> </a:t>
            </a:r>
            <a:r>
              <a:rPr lang="en-US" dirty="0"/>
              <a:t>much effort </a:t>
            </a:r>
          </a:p>
          <a:p>
            <a:r>
              <a:rPr lang="en-US" dirty="0"/>
              <a:t>But can </a:t>
            </a:r>
            <a:r>
              <a:rPr lang="en-US" b="1" u="sng" dirty="0"/>
              <a:t>help your service reach out</a:t>
            </a:r>
            <a:r>
              <a:rPr lang="en-US" dirty="0"/>
              <a:t> a lot of more users. </a:t>
            </a:r>
          </a:p>
          <a:p>
            <a:r>
              <a:rPr lang="en-US" dirty="0"/>
              <a:t>And more users means more </a:t>
            </a:r>
            <a:r>
              <a:rPr lang="en-US" b="1" u="sng" dirty="0"/>
              <a:t>profitable</a:t>
            </a:r>
          </a:p>
          <a:p>
            <a:endParaRPr lang="en-US" dirty="0"/>
          </a:p>
          <a:p>
            <a:r>
              <a:rPr lang="en-US" dirty="0"/>
              <a:t>Before we start, I </a:t>
            </a:r>
            <a:r>
              <a:rPr lang="en-US" dirty="0" err="1"/>
              <a:t>wanna</a:t>
            </a:r>
            <a:r>
              <a:rPr lang="en-US" dirty="0"/>
              <a:t> </a:t>
            </a:r>
            <a:r>
              <a:rPr lang="en-US" b="1" u="sng" dirty="0"/>
              <a:t>briefly introduce</a:t>
            </a:r>
            <a:r>
              <a:rPr lang="en-US" dirty="0"/>
              <a:t> about myself.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592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know, Originally I thought Apple TV is only </a:t>
            </a:r>
            <a:r>
              <a:rPr lang="en-US" b="1" u="sng" dirty="0"/>
              <a:t>applicable</a:t>
            </a:r>
            <a:r>
              <a:rPr lang="en-US" dirty="0"/>
              <a:t> with Video and Gaming app. </a:t>
            </a:r>
          </a:p>
          <a:p>
            <a:r>
              <a:rPr lang="en-US" dirty="0"/>
              <a:t>In fact, there are </a:t>
            </a:r>
            <a:r>
              <a:rPr lang="en-US" b="1" u="sng" dirty="0"/>
              <a:t>many more kind of app</a:t>
            </a:r>
            <a:r>
              <a:rPr lang="en-US" dirty="0"/>
              <a:t> on Apple TV further than that.</a:t>
            </a:r>
          </a:p>
          <a:p>
            <a:endParaRPr lang="en-US" dirty="0"/>
          </a:p>
          <a:p>
            <a:r>
              <a:rPr lang="en-US" dirty="0"/>
              <a:t>Do u think you can </a:t>
            </a:r>
            <a:r>
              <a:rPr lang="en-US" b="1" u="sng" dirty="0"/>
              <a:t>book a hotel</a:t>
            </a:r>
            <a:r>
              <a:rPr lang="en-US" dirty="0"/>
              <a:t> by a TV</a:t>
            </a:r>
          </a:p>
          <a:p>
            <a:r>
              <a:rPr lang="en-US" dirty="0"/>
              <a:t>The answer is, yes. Airbnb </a:t>
            </a:r>
            <a:r>
              <a:rPr lang="en-US" b="1" u="sng" dirty="0"/>
              <a:t>has</a:t>
            </a:r>
            <a:r>
              <a:rPr lang="en-US" b="1" dirty="0"/>
              <a:t> </a:t>
            </a:r>
            <a:r>
              <a:rPr lang="en-US" dirty="0"/>
              <a:t>an Apple TV app</a:t>
            </a:r>
          </a:p>
          <a:p>
            <a:pPr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887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Actually in some </a:t>
            </a:r>
            <a:r>
              <a:rPr lang="en-US" b="1" u="sng" dirty="0"/>
              <a:t>situations</a:t>
            </a:r>
            <a:r>
              <a:rPr lang="en-US" dirty="0"/>
              <a:t>, Apple TV is a better option than iPhone, </a:t>
            </a:r>
          </a:p>
          <a:p>
            <a:endParaRPr lang="en-US" dirty="0"/>
          </a:p>
          <a:p>
            <a:r>
              <a:rPr lang="en-US" b="1" u="sng" dirty="0"/>
              <a:t>Imaging</a:t>
            </a:r>
            <a:r>
              <a:rPr lang="en-US" dirty="0"/>
              <a:t> you are planning for a </a:t>
            </a:r>
            <a:r>
              <a:rPr lang="en-US" b="1" u="sng" dirty="0"/>
              <a:t>vacation</a:t>
            </a:r>
            <a:r>
              <a:rPr lang="en-US" dirty="0"/>
              <a:t> with your family. </a:t>
            </a:r>
          </a:p>
          <a:p>
            <a:r>
              <a:rPr lang="en-US" b="1" u="sng" dirty="0"/>
              <a:t>Better</a:t>
            </a:r>
            <a:r>
              <a:rPr lang="en-US" dirty="0"/>
              <a:t> if we can </a:t>
            </a:r>
            <a:r>
              <a:rPr lang="en-US" b="1" u="sng" dirty="0"/>
              <a:t>sit down</a:t>
            </a:r>
            <a:r>
              <a:rPr lang="en-US" dirty="0"/>
              <a:t> can book the hotel together. </a:t>
            </a:r>
          </a:p>
          <a:p>
            <a:endParaRPr lang="en-US" dirty="0"/>
          </a:p>
          <a:p>
            <a:r>
              <a:rPr lang="en-US" dirty="0"/>
              <a:t>In this case, Apple TV is absolutely a better choice </a:t>
            </a:r>
            <a:r>
              <a:rPr lang="en-US" b="1" u="sng" dirty="0"/>
              <a:t>for the discussion</a:t>
            </a:r>
            <a:r>
              <a:rPr lang="en-US" dirty="0"/>
              <a:t> because every one can see the </a:t>
            </a:r>
            <a:r>
              <a:rPr lang="en-US" b="1" u="sng" dirty="0"/>
              <a:t>room pictures</a:t>
            </a:r>
            <a:r>
              <a:rPr lang="en-US" dirty="0"/>
              <a:t> on a shared TV. </a:t>
            </a:r>
          </a:p>
          <a:p>
            <a:r>
              <a:rPr lang="en-US" b="1" u="sng" dirty="0"/>
              <a:t>On the other hand</a:t>
            </a:r>
            <a:r>
              <a:rPr lang="en-US" dirty="0"/>
              <a:t>, the big picture </a:t>
            </a:r>
            <a:r>
              <a:rPr lang="en-US" b="1" u="sng" dirty="0"/>
              <a:t>is more attractive</a:t>
            </a:r>
            <a:r>
              <a:rPr lang="en-US" dirty="0"/>
              <a:t> and make you </a:t>
            </a:r>
            <a:r>
              <a:rPr lang="en-US" b="1" u="sng" dirty="0"/>
              <a:t>more desire</a:t>
            </a:r>
            <a:r>
              <a:rPr lang="en-US" dirty="0"/>
              <a:t> to book the room.</a:t>
            </a:r>
          </a:p>
          <a:p>
            <a:endParaRPr lang="en-US" dirty="0"/>
          </a:p>
          <a:p>
            <a:r>
              <a:rPr lang="en-US" b="1" u="sng" dirty="0"/>
              <a:t>Compare</a:t>
            </a:r>
            <a:r>
              <a:rPr lang="en-US" dirty="0"/>
              <a:t> with their rival which </a:t>
            </a:r>
            <a:r>
              <a:rPr lang="en-US" b="1" u="sng" dirty="0"/>
              <a:t>doesn’t have an app</a:t>
            </a:r>
            <a:r>
              <a:rPr lang="en-US" b="1" u="none" dirty="0"/>
              <a:t> </a:t>
            </a:r>
            <a:r>
              <a:rPr lang="en-US" dirty="0"/>
              <a:t>on Apple TV, they are losing this huge number of users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35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u="sng" dirty="0"/>
              <a:t>Beside</a:t>
            </a:r>
            <a:r>
              <a:rPr lang="en-US" dirty="0"/>
              <a:t> Airbnb, Amazon also </a:t>
            </a:r>
            <a:r>
              <a:rPr lang="en-US" b="1" u="sng" dirty="0"/>
              <a:t>allow</a:t>
            </a:r>
            <a:r>
              <a:rPr lang="en-US" dirty="0"/>
              <a:t> you to shopping on Apple TV.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49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And Tinder </a:t>
            </a:r>
            <a:r>
              <a:rPr lang="en-US" b="1" u="sng" dirty="0"/>
              <a:t>is another</a:t>
            </a:r>
            <a:r>
              <a:rPr lang="en-US" dirty="0"/>
              <a:t> example for Apple TV app.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my </a:t>
            </a:r>
            <a:r>
              <a:rPr lang="en-US" b="1" u="sng" dirty="0"/>
              <a:t>perspective</a:t>
            </a:r>
            <a:r>
              <a:rPr lang="en-US" dirty="0"/>
              <a:t> creativity has no limit. </a:t>
            </a:r>
            <a:r>
              <a:rPr lang="en-US" b="1" u="sng" dirty="0"/>
              <a:t>As long as</a:t>
            </a:r>
            <a:r>
              <a:rPr lang="en-US" dirty="0"/>
              <a:t> you intend to have an Apple TV app, you </a:t>
            </a:r>
            <a:r>
              <a:rPr lang="en-US" b="1" u="sng" dirty="0"/>
              <a:t>would</a:t>
            </a:r>
            <a:r>
              <a:rPr lang="en-US" dirty="0"/>
              <a:t> find a way to implement it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u="sng" dirty="0"/>
              <a:t>Just keep in mind</a:t>
            </a:r>
            <a:r>
              <a:rPr lang="en-US" dirty="0"/>
              <a:t> that, user </a:t>
            </a:r>
            <a:r>
              <a:rPr lang="en-US" b="1" u="sng" dirty="0"/>
              <a:t>who willingly</a:t>
            </a:r>
            <a:r>
              <a:rPr lang="en-US" dirty="0"/>
              <a:t> spend money to buy Apple TV for entertainment is very potential to pay for your service.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3841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I have a </a:t>
            </a:r>
            <a:r>
              <a:rPr lang="en-US" b="1" u="sng" dirty="0"/>
              <a:t>chart</a:t>
            </a:r>
            <a:r>
              <a:rPr lang="en-US" dirty="0"/>
              <a:t> for Apple TV </a:t>
            </a:r>
            <a:r>
              <a:rPr lang="en-US" b="1" u="sng" dirty="0"/>
              <a:t>turnover</a:t>
            </a:r>
            <a:r>
              <a:rPr lang="en-US" dirty="0"/>
              <a:t> from 2012 to 2017. </a:t>
            </a:r>
            <a:r>
              <a:rPr lang="en-SG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Apparently</a:t>
            </a:r>
            <a:r>
              <a:rPr lang="en-US" dirty="0"/>
              <a:t>,  Apple TV is growing up very fast.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2012, there are 4.2 millions devices has been sold.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Only</a:t>
            </a:r>
            <a:r>
              <a:rPr lang="en-US" dirty="0"/>
              <a:t> three years later, the </a:t>
            </a:r>
            <a:r>
              <a:rPr lang="en-US" b="1" u="sng" dirty="0"/>
              <a:t>number has increased</a:t>
            </a:r>
            <a:r>
              <a:rPr lang="en-US" dirty="0"/>
              <a:t> six time, to 25 million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And take</a:t>
            </a:r>
            <a:r>
              <a:rPr lang="en-US" dirty="0"/>
              <a:t> another two year </a:t>
            </a:r>
            <a:r>
              <a:rPr lang="en-US" b="1" i="0" u="sng" dirty="0"/>
              <a:t>to reach 75 million</a:t>
            </a:r>
            <a:r>
              <a:rPr lang="en-US" dirty="0"/>
              <a:t>, three times better.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Actually 75 millions </a:t>
            </a:r>
            <a:r>
              <a:rPr lang="en-US" b="1" u="sng" dirty="0"/>
              <a:t>is a huge number</a:t>
            </a:r>
            <a:r>
              <a:rPr lang="en-US" dirty="0"/>
              <a:t> because Apple TV is not an individual device. </a:t>
            </a:r>
          </a:p>
          <a:p>
            <a:r>
              <a:rPr lang="en-US" b="1" u="sng" dirty="0"/>
              <a:t>Usually</a:t>
            </a:r>
            <a:r>
              <a:rPr lang="en-US" dirty="0"/>
              <a:t> we only have one per family. </a:t>
            </a:r>
          </a:p>
          <a:p>
            <a:r>
              <a:rPr lang="en-US" b="1" u="sng" dirty="0"/>
              <a:t>To make you easy to imagine</a:t>
            </a:r>
            <a:r>
              <a:rPr lang="en-US" dirty="0"/>
              <a:t>, Apple TV is now </a:t>
            </a:r>
            <a:r>
              <a:rPr lang="en-US" b="1" u="sng" dirty="0"/>
              <a:t>taking</a:t>
            </a:r>
            <a:r>
              <a:rPr lang="en-US" dirty="0"/>
              <a:t> 18% of the whole world TV box market</a:t>
            </a:r>
          </a:p>
          <a:p>
            <a:r>
              <a:rPr lang="en-US" b="1" u="sng" dirty="0"/>
              <a:t>Which make it</a:t>
            </a:r>
            <a:r>
              <a:rPr lang="en-US" dirty="0"/>
              <a:t> the </a:t>
            </a:r>
            <a:r>
              <a:rPr lang="en-US" b="1" u="sng" dirty="0"/>
              <a:t>second largest</a:t>
            </a:r>
            <a:r>
              <a:rPr lang="en-US" dirty="0"/>
              <a:t> brand in the world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It’s </a:t>
            </a:r>
            <a:r>
              <a:rPr lang="en-US" b="1" u="sng" dirty="0"/>
              <a:t>significant and impressive</a:t>
            </a:r>
            <a:r>
              <a:rPr lang="en-US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I just </a:t>
            </a:r>
            <a:r>
              <a:rPr lang="en-US" b="1" u="sng" dirty="0"/>
              <a:t>emphasize </a:t>
            </a:r>
            <a:r>
              <a:rPr lang="en-US" b="0" dirty="0"/>
              <a:t>it to let you know </a:t>
            </a:r>
            <a:r>
              <a:rPr lang="en-US" b="1" u="sng" dirty="0"/>
              <a:t>it is a potential market</a:t>
            </a:r>
            <a:r>
              <a:rPr lang="en-US" b="0" dirty="0"/>
              <a:t> that you should not </a:t>
            </a:r>
            <a:r>
              <a:rPr lang="en-US" b="1" u="sng" dirty="0"/>
              <a:t>ignore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129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will </a:t>
            </a:r>
            <a:r>
              <a:rPr lang="en-US" b="1" u="sng" dirty="0"/>
              <a:t>continue</a:t>
            </a:r>
            <a:r>
              <a:rPr lang="en-US" dirty="0"/>
              <a:t> with some </a:t>
            </a:r>
            <a:r>
              <a:rPr lang="en-US" b="1" u="sng" dirty="0"/>
              <a:t>fundamental</a:t>
            </a:r>
            <a:r>
              <a:rPr lang="en-US" dirty="0"/>
              <a:t> things when </a:t>
            </a:r>
            <a:r>
              <a:rPr lang="en-US" b="1" u="sng" dirty="0"/>
              <a:t>working with</a:t>
            </a:r>
            <a:r>
              <a:rPr lang="en-US" dirty="0"/>
              <a:t> Apple TV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955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2 types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Apple TV app. In general, we will </a:t>
            </a:r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 them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different way.</a:t>
            </a:r>
          </a:p>
          <a:p>
            <a:pPr fontAlgn="base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is the custom app </a:t>
            </a:r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 </a:t>
            </a:r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 it similarly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when we do on iOS.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</a:t>
            </a:r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the same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frameworks and concept that you already know.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 Storyboards,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UIKit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Auto Layout,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other one is client-server app, which you need to use TVML, TVJS and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TVMLKit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make it.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explain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you these 3 abbreviation  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4645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Apple </a:t>
            </a:r>
            <a:r>
              <a:rPr lang="en-US" b="0" dirty="0">
                <a:solidFill>
                  <a:schemeClr val="tx1"/>
                </a:solidFill>
              </a:rPr>
              <a:t>provides dozens of</a:t>
            </a:r>
            <a:r>
              <a:rPr lang="en-US" dirty="0">
                <a:solidFill>
                  <a:schemeClr val="tx1"/>
                </a:solidFill>
              </a:rPr>
              <a:t> TVML premade templates which can help you </a:t>
            </a:r>
            <a:r>
              <a:rPr lang="en-US" b="1" u="sng" dirty="0">
                <a:solidFill>
                  <a:schemeClr val="tx1"/>
                </a:solidFill>
              </a:rPr>
              <a:t>easily display information</a:t>
            </a:r>
            <a:r>
              <a:rPr lang="en-US" dirty="0">
                <a:solidFill>
                  <a:schemeClr val="tx1"/>
                </a:solidFill>
              </a:rPr>
              <a:t> in a specific way. </a:t>
            </a:r>
          </a:p>
          <a:p>
            <a:r>
              <a:rPr lang="en-US" dirty="0">
                <a:solidFill>
                  <a:schemeClr val="tx1"/>
                </a:solidFill>
              </a:rPr>
              <a:t>In a Few slides later I </a:t>
            </a:r>
            <a:r>
              <a:rPr lang="en-US" b="1" u="sng" dirty="0">
                <a:solidFill>
                  <a:schemeClr val="tx1"/>
                </a:solidFill>
              </a:rPr>
              <a:t>will show you</a:t>
            </a:r>
            <a:r>
              <a:rPr lang="en-US" dirty="0">
                <a:solidFill>
                  <a:schemeClr val="tx1"/>
                </a:solidFill>
              </a:rPr>
              <a:t> some example of a TVML template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TVMLKit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framework that make you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 able to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communicate between TVML, JavaScript, and your native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530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short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for custom app, we just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UI and logic code in the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execution binary file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TVML app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different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concept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app is here, and we will put UI and logic code in a remote sever here.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only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URL to that server in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AppDelegate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hence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when the app launch, we will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fetch the source code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it to run the app.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Similarly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custom app, It may need to call other APIs to get data from server when user using the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761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We will continue</a:t>
            </a:r>
            <a:r>
              <a:rPr lang="en-US" dirty="0"/>
              <a:t> with some TVML premade template example.</a:t>
            </a:r>
          </a:p>
          <a:p>
            <a:r>
              <a:rPr lang="en-US" dirty="0"/>
              <a:t>So I will </a:t>
            </a:r>
            <a:r>
              <a:rPr lang="en-US" b="1" u="sng" dirty="0"/>
              <a:t>start</a:t>
            </a:r>
            <a:r>
              <a:rPr lang="en-US" dirty="0"/>
              <a:t> with a </a:t>
            </a:r>
            <a:r>
              <a:rPr lang="en-US" b="1" u="sng" dirty="0"/>
              <a:t>simple</a:t>
            </a:r>
            <a:r>
              <a:rPr lang="en-US" dirty="0"/>
              <a:t> one first</a:t>
            </a:r>
          </a:p>
          <a:p>
            <a:endParaRPr lang="en-US" dirty="0"/>
          </a:p>
          <a:p>
            <a:r>
              <a:rPr lang="en-US" dirty="0"/>
              <a:t>On your left hand side is the alert view on Apple TV</a:t>
            </a:r>
          </a:p>
          <a:p>
            <a:r>
              <a:rPr lang="en-US" dirty="0"/>
              <a:t>On your right hand side is the premade template diagram</a:t>
            </a:r>
          </a:p>
          <a:p>
            <a:endParaRPr lang="en-US" dirty="0"/>
          </a:p>
          <a:p>
            <a:r>
              <a:rPr lang="en-US" b="1" u="sng" dirty="0"/>
              <a:t>It’s not so hard</a:t>
            </a:r>
            <a:r>
              <a:rPr lang="en-US" dirty="0"/>
              <a:t> to </a:t>
            </a:r>
            <a:r>
              <a:rPr lang="en-US" b="1" u="sng" dirty="0"/>
              <a:t>link</a:t>
            </a:r>
            <a:r>
              <a:rPr lang="en-US" dirty="0"/>
              <a:t> each element from the diagram to the view</a:t>
            </a:r>
          </a:p>
          <a:p>
            <a:r>
              <a:rPr lang="en-US" b="1" u="sng" dirty="0"/>
              <a:t>For instance</a:t>
            </a:r>
            <a:r>
              <a:rPr lang="en-US" dirty="0"/>
              <a:t>, Title area will be the first line, and follow by description, and buttons,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54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My name is Thanh</a:t>
            </a:r>
          </a:p>
          <a:p>
            <a:pPr marL="171450" indent="-171450">
              <a:buFontTx/>
              <a:buChar char="-"/>
            </a:pPr>
            <a:r>
              <a:rPr lang="en-US" dirty="0"/>
              <a:t>I’m currently an iOS developer at </a:t>
            </a:r>
            <a:r>
              <a:rPr lang="en-US" dirty="0" err="1"/>
              <a:t>Rakuten</a:t>
            </a:r>
            <a:r>
              <a:rPr lang="en-US" dirty="0"/>
              <a:t> Viki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Thanks Lizzie for her </a:t>
            </a:r>
            <a:r>
              <a:rPr lang="en-US" b="1" u="sng" dirty="0"/>
              <a:t>recent introduction</a:t>
            </a:r>
            <a:r>
              <a:rPr lang="en-US" dirty="0"/>
              <a:t> about Viki.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[Or Viki is an Asian drama streaming platform]</a:t>
            </a:r>
          </a:p>
          <a:p>
            <a:pPr marL="171450" indent="-171450">
              <a:buFontTx/>
              <a:buChar char="-"/>
            </a:pPr>
            <a:r>
              <a:rPr lang="en-US" dirty="0"/>
              <a:t>You can find more information about me by </a:t>
            </a:r>
            <a:r>
              <a:rPr lang="en-US" b="1" dirty="0"/>
              <a:t>visit</a:t>
            </a:r>
            <a:r>
              <a:rPr lang="en-US" dirty="0"/>
              <a:t> my home page on </a:t>
            </a:r>
            <a:r>
              <a:rPr lang="en-US" dirty="0" err="1"/>
              <a:t>linkedin</a:t>
            </a:r>
            <a:r>
              <a:rPr lang="en-US" dirty="0"/>
              <a:t>.</a:t>
            </a:r>
          </a:p>
          <a:p>
            <a:pPr marL="171450" indent="-171450">
              <a:buFontTx/>
              <a:buChar char="-"/>
            </a:pPr>
            <a:r>
              <a:rPr lang="en-US" dirty="0"/>
              <a:t>And if you have any question, please </a:t>
            </a:r>
            <a:r>
              <a:rPr lang="en-US" b="1" u="sng" dirty="0"/>
              <a:t>don’t hesitate to send a message</a:t>
            </a:r>
            <a:r>
              <a:rPr lang="en-US" dirty="0"/>
              <a:t> to my </a:t>
            </a:r>
            <a:r>
              <a:rPr lang="en-US" b="1" u="sng" dirty="0" err="1"/>
              <a:t>gmail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279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this is is </a:t>
            </a:r>
            <a:r>
              <a:rPr lang="en-US" b="1" u="sng" dirty="0"/>
              <a:t>how the template</a:t>
            </a:r>
            <a:r>
              <a:rPr lang="en-US" dirty="0"/>
              <a:t> code look like</a:t>
            </a:r>
          </a:p>
          <a:p>
            <a:endParaRPr lang="en-US" dirty="0"/>
          </a:p>
          <a:p>
            <a:r>
              <a:rPr lang="en-US" dirty="0"/>
              <a:t>If you </a:t>
            </a:r>
            <a:r>
              <a:rPr lang="en-US" b="1" u="sng" dirty="0"/>
              <a:t>know any markup language</a:t>
            </a:r>
            <a:r>
              <a:rPr lang="en-US" dirty="0"/>
              <a:t> such as XML, HTML before you </a:t>
            </a:r>
            <a:r>
              <a:rPr lang="en-US" b="1" u="sng" dirty="0"/>
              <a:t>would be familiar to</a:t>
            </a:r>
            <a:r>
              <a:rPr lang="en-US" dirty="0"/>
              <a:t> this format</a:t>
            </a:r>
          </a:p>
          <a:p>
            <a:r>
              <a:rPr lang="en-US" b="1" u="sng" dirty="0"/>
              <a:t>Here I have the biggest</a:t>
            </a:r>
            <a:r>
              <a:rPr lang="en-US" dirty="0"/>
              <a:t> field is </a:t>
            </a:r>
            <a:r>
              <a:rPr lang="en-US" dirty="0" err="1"/>
              <a:t>alertTemplate</a:t>
            </a:r>
            <a:r>
              <a:rPr lang="en-US" dirty="0"/>
              <a:t>, it has some properties, like background, title, description, etc. </a:t>
            </a:r>
          </a:p>
          <a:p>
            <a:endParaRPr lang="en-US" dirty="0"/>
          </a:p>
          <a:p>
            <a:r>
              <a:rPr lang="en-US" dirty="0"/>
              <a:t>They </a:t>
            </a:r>
            <a:r>
              <a:rPr lang="en-US" b="1" u="sng" dirty="0"/>
              <a:t>represent</a:t>
            </a:r>
            <a:r>
              <a:rPr lang="en-US" dirty="0"/>
              <a:t> for the element on the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4818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And finally</a:t>
            </a:r>
            <a:r>
              <a:rPr lang="en-US" dirty="0"/>
              <a:t> after </a:t>
            </a:r>
            <a:r>
              <a:rPr lang="en-US" b="1" u="sng" dirty="0"/>
              <a:t>filling</a:t>
            </a:r>
            <a:r>
              <a:rPr lang="en-US" dirty="0"/>
              <a:t> data </a:t>
            </a:r>
            <a:r>
              <a:rPr lang="en-US" b="1" u="sng" dirty="0"/>
              <a:t>to the template</a:t>
            </a:r>
            <a:r>
              <a:rPr lang="en-US" dirty="0"/>
              <a:t> you will get the view </a:t>
            </a:r>
            <a:r>
              <a:rPr lang="en-US" b="1" u="sng" dirty="0"/>
              <a:t>as expectation</a:t>
            </a:r>
          </a:p>
          <a:p>
            <a:endParaRPr lang="en-US" dirty="0"/>
          </a:p>
          <a:p>
            <a:r>
              <a:rPr lang="en-US" b="1" u="sng" dirty="0"/>
              <a:t>For example here </a:t>
            </a:r>
            <a:r>
              <a:rPr lang="en-US" b="1" u="sng" dirty="0" err="1"/>
              <a:t>i</a:t>
            </a:r>
            <a:r>
              <a:rPr lang="en-US" b="1" u="sng" dirty="0"/>
              <a:t> put</a:t>
            </a:r>
            <a:r>
              <a:rPr lang="en-US" dirty="0"/>
              <a:t> "Update available" for title field, </a:t>
            </a:r>
          </a:p>
          <a:p>
            <a:r>
              <a:rPr lang="en-US" dirty="0"/>
              <a:t>"Get the latest </a:t>
            </a:r>
            <a:r>
              <a:rPr lang="en-US" dirty="0" err="1"/>
              <a:t>tvOS</a:t>
            </a:r>
            <a:r>
              <a:rPr lang="en-US" dirty="0"/>
              <a:t> version" for description field, … </a:t>
            </a:r>
          </a:p>
          <a:p>
            <a:endParaRPr lang="en-US" dirty="0"/>
          </a:p>
          <a:p>
            <a:r>
              <a:rPr lang="en-US" b="1" u="sng" dirty="0"/>
              <a:t>Then when the app run, it can convert</a:t>
            </a:r>
            <a:r>
              <a:rPr lang="en-US" dirty="0"/>
              <a:t> from template to the native view on the screen</a:t>
            </a:r>
          </a:p>
          <a:p>
            <a:r>
              <a:rPr lang="en-US" dirty="0"/>
              <a:t>I just </a:t>
            </a:r>
            <a:r>
              <a:rPr lang="en-US" dirty="0" err="1"/>
              <a:t>wanna</a:t>
            </a:r>
            <a:r>
              <a:rPr lang="en-US" dirty="0"/>
              <a:t> </a:t>
            </a:r>
            <a:r>
              <a:rPr lang="en-US" b="1" u="sng" dirty="0"/>
              <a:t>highlight</a:t>
            </a:r>
            <a:r>
              <a:rPr lang="en-US" dirty="0"/>
              <a:t>, It is not a web view, but a </a:t>
            </a:r>
            <a:r>
              <a:rPr lang="en-US" b="1" u="sng" dirty="0"/>
              <a:t>native components</a:t>
            </a:r>
          </a:p>
          <a:p>
            <a:endParaRPr lang="en-US" dirty="0"/>
          </a:p>
          <a:p>
            <a:r>
              <a:rPr lang="en-US" dirty="0"/>
              <a:t>This is a very simple one. </a:t>
            </a:r>
          </a:p>
          <a:p>
            <a:r>
              <a:rPr lang="en-US" dirty="0"/>
              <a:t>But as </a:t>
            </a:r>
            <a:r>
              <a:rPr lang="en-US" dirty="0" err="1"/>
              <a:t>i</a:t>
            </a:r>
            <a:r>
              <a:rPr lang="en-US" dirty="0"/>
              <a:t> mention above, </a:t>
            </a:r>
            <a:r>
              <a:rPr lang="en-US" b="1" u="sng" dirty="0"/>
              <a:t>there are a lot of</a:t>
            </a:r>
            <a:r>
              <a:rPr lang="en-US" dirty="0"/>
              <a:t> premade templates from Apple.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4046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at this.</a:t>
            </a:r>
          </a:p>
          <a:p>
            <a:r>
              <a:rPr lang="en-US" dirty="0"/>
              <a:t>This is a long page and I slip it into 2 images</a:t>
            </a:r>
          </a:p>
          <a:p>
            <a:r>
              <a:rPr lang="en-US" dirty="0"/>
              <a:t>The left one is the front, and the right one is the back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has a very complicated layout and </a:t>
            </a:r>
            <a:r>
              <a:rPr lang="en-US" b="1" u="sng" dirty="0"/>
              <a:t>imagine how much</a:t>
            </a:r>
            <a:r>
              <a:rPr lang="en-US" dirty="0"/>
              <a:t> it will cost you to implement on custom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will need to </a:t>
            </a:r>
            <a:r>
              <a:rPr lang="en-US" b="1" u="sng" dirty="0"/>
              <a:t>care</a:t>
            </a:r>
            <a:r>
              <a:rPr lang="en-US" dirty="0"/>
              <a:t> about a lot of </a:t>
            </a:r>
            <a:r>
              <a:rPr lang="en-US" b="1" u="sng" dirty="0"/>
              <a:t>layout constraints</a:t>
            </a:r>
            <a:r>
              <a:rPr lang="en-US" dirty="0"/>
              <a:t>, </a:t>
            </a:r>
            <a:r>
              <a:rPr lang="en-US" dirty="0" err="1"/>
              <a:t>collectionview</a:t>
            </a:r>
            <a:r>
              <a:rPr lang="en-US" dirty="0"/>
              <a:t> data source, and the </a:t>
            </a:r>
            <a:r>
              <a:rPr lang="en-US" b="1" u="sng" dirty="0"/>
              <a:t>shadow and blur background</a:t>
            </a:r>
            <a:r>
              <a:rPr lang="en-US" dirty="0"/>
              <a:t> here you also need to handle it thoroughly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On the other hand</a:t>
            </a:r>
            <a:r>
              <a:rPr lang="en-US" dirty="0"/>
              <a:t>, TVML </a:t>
            </a:r>
            <a:r>
              <a:rPr lang="en-US" b="1" u="sng" dirty="0"/>
              <a:t>has</a:t>
            </a:r>
            <a:r>
              <a:rPr lang="en-US" dirty="0"/>
              <a:t> a template for this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32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this is how it look like. Very </a:t>
            </a:r>
            <a:r>
              <a:rPr lang="en-US" b="1" u="sng" dirty="0"/>
              <a:t>specific</a:t>
            </a:r>
            <a:r>
              <a:rPr lang="en-US" dirty="0"/>
              <a:t> and </a:t>
            </a:r>
            <a:r>
              <a:rPr lang="en-US" b="1" u="sng" dirty="0"/>
              <a:t>easy to understand</a:t>
            </a:r>
          </a:p>
          <a:p>
            <a:r>
              <a:rPr lang="en-US" b="1" u="sng" dirty="0"/>
              <a:t>Like here is the</a:t>
            </a:r>
            <a:r>
              <a:rPr lang="en-US" dirty="0"/>
              <a:t> banner area, within it will have Info list, stack view and an image.</a:t>
            </a:r>
          </a:p>
          <a:p>
            <a:r>
              <a:rPr lang="en-US" dirty="0"/>
              <a:t>Following by some shelf area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717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here is the template code</a:t>
            </a:r>
          </a:p>
          <a:p>
            <a:r>
              <a:rPr lang="en-US" dirty="0"/>
              <a:t>You can </a:t>
            </a:r>
            <a:r>
              <a:rPr lang="en-US" b="1" u="sng" dirty="0"/>
              <a:t>easily map it</a:t>
            </a:r>
            <a:r>
              <a:rPr lang="en-US" dirty="0"/>
              <a:t> with the diagram</a:t>
            </a:r>
          </a:p>
          <a:p>
            <a:r>
              <a:rPr lang="en-US" dirty="0"/>
              <a:t>We </a:t>
            </a:r>
            <a:r>
              <a:rPr lang="en-US" b="1" u="sng" dirty="0"/>
              <a:t>can base</a:t>
            </a:r>
            <a:r>
              <a:rPr lang="en-US" dirty="0"/>
              <a:t> on the template to </a:t>
            </a:r>
            <a:r>
              <a:rPr lang="en-US" b="1" u="sng" dirty="0"/>
              <a:t>key in our data</a:t>
            </a:r>
            <a:r>
              <a:rPr lang="en-US" dirty="0"/>
              <a:t> we </a:t>
            </a:r>
            <a:r>
              <a:rPr lang="en-US" dirty="0" err="1"/>
              <a:t>wanna</a:t>
            </a:r>
            <a:r>
              <a:rPr lang="en-US" dirty="0"/>
              <a:t> display, and TVJS </a:t>
            </a:r>
            <a:r>
              <a:rPr lang="en-US" b="1" u="sng" dirty="0"/>
              <a:t>will generate</a:t>
            </a:r>
            <a:r>
              <a:rPr lang="en-US" dirty="0"/>
              <a:t> the view for you automatically. </a:t>
            </a:r>
          </a:p>
          <a:p>
            <a:r>
              <a:rPr lang="en-US" dirty="0"/>
              <a:t>Very </a:t>
            </a:r>
            <a:r>
              <a:rPr lang="en-US" b="1" u="sng" dirty="0"/>
              <a:t>simple</a:t>
            </a:r>
            <a:r>
              <a:rPr lang="en-US" dirty="0"/>
              <a:t>, and </a:t>
            </a:r>
            <a:r>
              <a:rPr lang="en-US" b="1" u="sng" dirty="0"/>
              <a:t>save</a:t>
            </a:r>
            <a:r>
              <a:rPr lang="en-US" dirty="0"/>
              <a:t> you lots of time</a:t>
            </a:r>
          </a:p>
          <a:p>
            <a:endParaRPr lang="en-US" dirty="0"/>
          </a:p>
          <a:p>
            <a:r>
              <a:rPr lang="en-US" dirty="0"/>
              <a:t>You can </a:t>
            </a:r>
            <a:r>
              <a:rPr lang="en-US" b="1" u="sng" dirty="0"/>
              <a:t>find</a:t>
            </a:r>
            <a:r>
              <a:rPr lang="en-US" dirty="0"/>
              <a:t> more on Apple documentations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7464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I make a comparison between working on custom app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TVML app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custom app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same way we do on iOS,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meanwhile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TVML we use TVML, 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language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use when working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custom app is Swift and objective c,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TVML it will be JavaScript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custom app will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 more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effort for creating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but it is scalable in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 term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this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 be your choice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if your app has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customizing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other hand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creating TVML app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 less effort at the beginning, but it is not scalable and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appropriate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the app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 similar design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Apple template layout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depends on your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purpose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 can find a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suitable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way to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for us here in Viki, we have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our Apple TV app in both ways. With our experience, I would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recommend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 to make a custom app instead. Because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 already have an iOS project which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 a lot of same feature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Apple TV app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using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custom app we can reuse a lot of logic code, and it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 us can maintain and scale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both app together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what every business 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want to have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We want our app is testable, maintainable, scalable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dirty="0"/>
              <a:t>it will take you a lot of </a:t>
            </a:r>
            <a:r>
              <a:rPr lang="en-US" b="1" u="sng" dirty="0"/>
              <a:t>time to ramp up</a:t>
            </a:r>
            <a:r>
              <a:rPr lang="en-US" dirty="0"/>
              <a:t> with TVML because it’s a </a:t>
            </a:r>
            <a:r>
              <a:rPr lang="en-US" b="1" u="sng" dirty="0"/>
              <a:t>new concept</a:t>
            </a:r>
            <a:r>
              <a:rPr lang="en-US" dirty="0"/>
              <a:t>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And for those who </a:t>
            </a:r>
            <a:r>
              <a:rPr lang="en-US" b="1" u="sng" dirty="0"/>
              <a:t>have not work</a:t>
            </a:r>
            <a:r>
              <a:rPr lang="en-US" dirty="0"/>
              <a:t> with JavaScript before, it </a:t>
            </a:r>
            <a:r>
              <a:rPr lang="en-US" b="1" u="sng" dirty="0"/>
              <a:t>will be more time consuming</a:t>
            </a:r>
            <a:r>
              <a:rPr lang="en-US" dirty="0"/>
              <a:t> to get used to it.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273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Honestly</a:t>
            </a:r>
            <a:r>
              <a:rPr lang="en-US" dirty="0"/>
              <a:t>, I am much more comfortable to work on Swift than on JavaScript</a:t>
            </a:r>
          </a:p>
          <a:p>
            <a:endParaRPr lang="en-US" dirty="0"/>
          </a:p>
          <a:p>
            <a:r>
              <a:rPr lang="en-US" dirty="0"/>
              <a:t>On Swift and </a:t>
            </a:r>
            <a:r>
              <a:rPr lang="en-US" dirty="0" err="1"/>
              <a:t>ObjC</a:t>
            </a:r>
            <a:r>
              <a:rPr lang="en-US" dirty="0"/>
              <a:t> you </a:t>
            </a:r>
            <a:r>
              <a:rPr lang="en-US" b="1" u="sng" dirty="0"/>
              <a:t>can use break point</a:t>
            </a:r>
            <a:r>
              <a:rPr lang="en-US" dirty="0"/>
              <a:t> when debugging and Fabric </a:t>
            </a:r>
            <a:r>
              <a:rPr lang="en-US" b="1" u="sng" dirty="0"/>
              <a:t>for tracking crash</a:t>
            </a:r>
            <a:r>
              <a:rPr lang="en-US" dirty="0"/>
              <a:t>. </a:t>
            </a:r>
          </a:p>
          <a:p>
            <a:r>
              <a:rPr lang="en-US" dirty="0"/>
              <a:t>On JavaScript you </a:t>
            </a:r>
            <a:r>
              <a:rPr lang="en-US" b="1" u="sng" dirty="0"/>
              <a:t>don’t have it</a:t>
            </a:r>
            <a:r>
              <a:rPr lang="en-US" dirty="0"/>
              <a:t>, all of the crash </a:t>
            </a:r>
            <a:r>
              <a:rPr lang="en-US" b="1" i="0" u="sng" dirty="0"/>
              <a:t>from TVML</a:t>
            </a:r>
            <a:r>
              <a:rPr lang="en-US" dirty="0"/>
              <a:t> will just </a:t>
            </a:r>
            <a:r>
              <a:rPr lang="en-US" b="1" u="sng" dirty="0"/>
              <a:t>come through</a:t>
            </a:r>
            <a:r>
              <a:rPr lang="en-US" dirty="0"/>
              <a:t> App Delegate, </a:t>
            </a:r>
            <a:r>
              <a:rPr lang="en-US" b="1" u="sng" dirty="0"/>
              <a:t>not easy for us</a:t>
            </a:r>
            <a:r>
              <a:rPr lang="en-US" dirty="0"/>
              <a:t> to fix the crash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143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Therefore</a:t>
            </a:r>
            <a:r>
              <a:rPr lang="en-US" dirty="0"/>
              <a:t> I will continue with developing custom app on an iOS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2764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we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always be able to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split our iOS project into 4 different layers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bottom is the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Core Framework Layer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contains some general and fundamental frameworks, such as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UIKit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CoreData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CoreLocation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etc.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Hence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may need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use some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en-US" sz="1200" b="1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Party Libraries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is built on top of Core Framework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more specific purpose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them from Cocoa Pod, Carthage, or download and add the framework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sdk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directly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two first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layers are very basic and they are the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ingredient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us to make our app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next layer is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Business Logic Layer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layer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receive data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(either from a remote server or from cache) then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the raw data to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set of information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before using them to display to user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contains some services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such as API Service, Payment Service, or Location Service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some other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utilities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like Deep Link handler or Analytics logger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reality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you can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divide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layer to some smaller layers.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It’s up to the design pattern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 choose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generally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layer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for </a:t>
            </a:r>
            <a:r>
              <a:rPr lang="en-US" sz="1200" b="1" i="0" u="sng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nonUI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top one is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Layer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responsible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receive user interaction, then will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them to Business Logic Layer.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receiving the information from Business Logic Layer, it will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what to response back to user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object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to build an Apple TV app with the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least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cost.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Assuming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 already have an iOS app, so we will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avoid repeating the code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reuse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them as much as possible.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 at the diagram again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see what we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take advantage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9143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Core Framework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very close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iOS hence most of the core frameworks on iOS are also available on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like Foundation,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UIKit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though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still have some frameworks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support for a particular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platform. For example,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BiometricKit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not on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because Apple TV does not have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TouchId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FaceId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Hopefully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they can integrate it to Siri Remote in a near future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WebKit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another one not on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because Apple TV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 not use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WebView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displaying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contrast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TVUIKit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TVSerives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not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applicable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iOS. They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some UI elements and services which only for Apple TV.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Third Party Libraries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 they is built on top of Core Framework.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Therefore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long as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library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use the framework support for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it’s supposed to be applicable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also.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Since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most of the Core Frameworks on iOS are available on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Hence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most of the 3rd party libs on iOS are useful on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well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are a fan of reactive programming,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don’t worry, because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RxSwift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applicable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endParaRPr lang="en-US" sz="1200" b="1" i="0" u="sng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Besides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have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Alamofire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AFNetworking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SwiftyJSON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many other awesome libraries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Business Logic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dirty="0"/>
              <a:t>When we </a:t>
            </a:r>
            <a:r>
              <a:rPr lang="en-US" sz="1200" b="1" u="sng" dirty="0"/>
              <a:t>plan to implement</a:t>
            </a:r>
            <a:r>
              <a:rPr lang="en-US" sz="1200" dirty="0"/>
              <a:t> a feature, we always </a:t>
            </a:r>
            <a:r>
              <a:rPr lang="en-US" sz="1200" b="1" u="sng" dirty="0"/>
              <a:t>want to support</a:t>
            </a:r>
            <a:r>
              <a:rPr lang="en-US" sz="1200" dirty="0"/>
              <a:t> for both platforms, </a:t>
            </a:r>
            <a:r>
              <a:rPr lang="en-US" sz="1200" b="1" u="sng" dirty="0"/>
              <a:t>as long as the device is fitting</a:t>
            </a:r>
            <a:r>
              <a:rPr lang="en-US" sz="1200" dirty="0"/>
              <a:t> with the feature. This is </a:t>
            </a:r>
            <a:r>
              <a:rPr lang="en-US" sz="1200" b="1" u="sng" dirty="0"/>
              <a:t>how we scale the business</a:t>
            </a:r>
            <a:r>
              <a:rPr lang="en-US" sz="1200" dirty="0"/>
              <a:t>.</a:t>
            </a:r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Ideally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logic code for these features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 shared together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It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if we already implemented them on iOS, we can just reuse them,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repeating it one more time for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 of the difference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between iOS devices and Apple TV, the layout on iOS and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tvOS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not alike.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Hence we will not reuse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much UI code. We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 only need to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share some UI Class extension, like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UILabel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extension 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UIButton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extension, …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to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summarize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long as we separate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UI code and Logic code, we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don’t need to do many things to have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Apple TV app.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b="1" u="sng" dirty="0" err="1"/>
              <a:t>Morever</a:t>
            </a:r>
            <a:r>
              <a:rPr lang="en-US" b="1" u="sng" dirty="0"/>
              <a:t>, Isolating </a:t>
            </a:r>
            <a:r>
              <a:rPr lang="en-US" dirty="0"/>
              <a:t>Logic code to UI code not only make your project more organized but also make it more testable. So I really </a:t>
            </a:r>
            <a:r>
              <a:rPr lang="en-US" b="1" u="sng" dirty="0"/>
              <a:t>encourage</a:t>
            </a:r>
            <a:r>
              <a:rPr lang="en-US" dirty="0"/>
              <a:t> you to split them out.</a:t>
            </a:r>
          </a:p>
          <a:p>
            <a:endParaRPr lang="en-US" dirty="0"/>
          </a:p>
          <a:p>
            <a:r>
              <a:rPr lang="en-US" dirty="0"/>
              <a:t>I have talk about it too much. Let’s start with a Demo. I will show you in reality.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61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 think most of us here are iOS developers </a:t>
            </a:r>
            <a:r>
              <a:rPr lang="en-US" b="1" u="sng" dirty="0"/>
              <a:t>thus</a:t>
            </a:r>
            <a:r>
              <a:rPr lang="en-US" dirty="0"/>
              <a:t> I guess you are very familiar with Apple eco system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We are using Apple products everyday</a:t>
            </a:r>
          </a:p>
          <a:p>
            <a:pPr marL="171450" indent="-171450">
              <a:buFontTx/>
              <a:buChar char="-"/>
            </a:pPr>
            <a:r>
              <a:rPr lang="en-US" dirty="0"/>
              <a:t>We use </a:t>
            </a:r>
            <a:r>
              <a:rPr lang="en-US" dirty="0" err="1"/>
              <a:t>Macbook</a:t>
            </a:r>
            <a:r>
              <a:rPr lang="en-US" dirty="0"/>
              <a:t> for </a:t>
            </a:r>
            <a:r>
              <a:rPr lang="en-US" b="1" dirty="0"/>
              <a:t>programming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We use Apple Watch for tracking our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fitness and </a:t>
            </a:r>
            <a:r>
              <a:rPr lang="en-US" b="1" dirty="0"/>
              <a:t>health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="1" dirty="0"/>
          </a:p>
          <a:p>
            <a:pPr marL="171450" indent="-171450">
              <a:buFontTx/>
              <a:buChar char="-"/>
            </a:pPr>
            <a:r>
              <a:rPr lang="en-US" dirty="0"/>
              <a:t>iPhone for </a:t>
            </a:r>
            <a:r>
              <a:rPr lang="en-US" b="1" dirty="0"/>
              <a:t>communication</a:t>
            </a:r>
            <a:r>
              <a:rPr lang="en-US" dirty="0"/>
              <a:t> and </a:t>
            </a:r>
            <a:r>
              <a:rPr lang="en-US" b="1" dirty="0"/>
              <a:t>entertainment</a:t>
            </a:r>
          </a:p>
          <a:p>
            <a:pPr marL="171450" indent="-171450">
              <a:buFontTx/>
              <a:buChar char="-"/>
            </a:pPr>
            <a:r>
              <a:rPr lang="en-US" b="1" u="sng" dirty="0"/>
              <a:t>The truth</a:t>
            </a:r>
            <a:r>
              <a:rPr lang="en-US" dirty="0"/>
              <a:t> is I have not seen any iOS developers use Android phone but I saw many Android developers around me are using iPhone</a:t>
            </a:r>
          </a:p>
          <a:p>
            <a:pPr marL="171450" indent="-171450">
              <a:buFontTx/>
              <a:buChar char="-"/>
            </a:pPr>
            <a:r>
              <a:rPr lang="en-US" dirty="0"/>
              <a:t>It </a:t>
            </a:r>
            <a:r>
              <a:rPr lang="en-US" b="1" u="sng" dirty="0"/>
              <a:t>demonstrate</a:t>
            </a:r>
            <a:r>
              <a:rPr lang="en-US" dirty="0"/>
              <a:t> that Apple has built a </a:t>
            </a:r>
            <a:r>
              <a:rPr lang="en-US" b="1" u="sng" dirty="0">
                <a:solidFill>
                  <a:srgbClr val="FF0000"/>
                </a:solidFill>
              </a:rPr>
              <a:t>wonderful</a:t>
            </a:r>
            <a:r>
              <a:rPr lang="en-US" dirty="0"/>
              <a:t> eco system.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Today </a:t>
            </a:r>
            <a:r>
              <a:rPr lang="en-US" b="1" u="sng" dirty="0"/>
              <a:t>I will talk</a:t>
            </a:r>
            <a:r>
              <a:rPr lang="en-US" dirty="0"/>
              <a:t> about one of the </a:t>
            </a:r>
            <a:r>
              <a:rPr lang="en-US" b="1" u="sng" dirty="0"/>
              <a:t>children</a:t>
            </a:r>
            <a:r>
              <a:rPr lang="en-US" dirty="0"/>
              <a:t> in Apple family, this is a hardware device which </a:t>
            </a:r>
            <a:r>
              <a:rPr lang="en-US" b="1" u="sng" dirty="0"/>
              <a:t>looks similar with</a:t>
            </a:r>
            <a:r>
              <a:rPr lang="en-US" dirty="0"/>
              <a:t> a Mac Mini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run on an </a:t>
            </a:r>
            <a:r>
              <a:rPr lang="en-US" b="1" u="sng" dirty="0"/>
              <a:t>operating</a:t>
            </a:r>
            <a:r>
              <a:rPr lang="en-US" dirty="0"/>
              <a:t> system very close to iOS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device I’m mentioning is Apple TV</a:t>
            </a:r>
          </a:p>
          <a:p>
            <a:pPr marL="171450" indent="-171450">
              <a:buFontTx/>
              <a:buChar char="-"/>
            </a:pPr>
            <a:r>
              <a:rPr lang="en-US" dirty="0"/>
              <a:t>And my topic today is </a:t>
            </a:r>
            <a:r>
              <a:rPr lang="en-US" b="1" u="sng" dirty="0"/>
              <a:t>about</a:t>
            </a:r>
            <a:r>
              <a:rPr lang="en-US" dirty="0"/>
              <a:t> “Developing for Apple TV”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851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80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25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43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agenda today I </a:t>
            </a:r>
            <a:r>
              <a:rPr lang="en-US" b="1" u="sng" dirty="0"/>
              <a:t>will break my talk</a:t>
            </a:r>
            <a:r>
              <a:rPr lang="en-US" dirty="0"/>
              <a:t> into 3 separate sections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First, I will briefly introduce about Apple TV and </a:t>
            </a:r>
            <a:r>
              <a:rPr lang="en-US" dirty="0" err="1"/>
              <a:t>tvOS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Then, I will give you </a:t>
            </a:r>
            <a:r>
              <a:rPr lang="en-US" b="1" u="sng" dirty="0"/>
              <a:t>some fundamental</a:t>
            </a:r>
            <a:r>
              <a:rPr lang="en-US" dirty="0"/>
              <a:t> things when working with Apple TV App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And finally, I will show you </a:t>
            </a:r>
            <a:r>
              <a:rPr lang="en-US" b="1" u="sng" dirty="0"/>
              <a:t>how thing works</a:t>
            </a:r>
            <a:r>
              <a:rPr lang="en-US" dirty="0"/>
              <a:t> with a real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562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okay. Let’s quick start with Apple TV and </a:t>
            </a:r>
            <a:r>
              <a:rPr lang="en-US" dirty="0" err="1"/>
              <a:t>tvOS</a:t>
            </a:r>
            <a:r>
              <a:rPr lang="en-US" dirty="0"/>
              <a:t> introduction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14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Apple TV is a 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 media player device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It can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collect data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internet.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to use it for viewing, you have to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 it to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TV by a HDMI cable.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On the screen</a:t>
            </a:r>
            <a:r>
              <a:rPr lang="en-US" dirty="0"/>
              <a:t> is the latest Apple TV release, Apple TV 4K, the 5</a:t>
            </a:r>
            <a:r>
              <a:rPr lang="en-US" baseline="30000" dirty="0"/>
              <a:t>th</a:t>
            </a:r>
            <a:r>
              <a:rPr lang="en-US" dirty="0"/>
              <a:t> gen.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to control Apple TV, we need to use the remote, which Apple name it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Siri Remote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because it has Siri Assistance.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Furthermore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 also can use your iPhone to communicate with Apple TV.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something very awesome from Apple. Everything can be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compatible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perfectly</a:t>
            </a:r>
          </a:p>
          <a:p>
            <a:endParaRPr lang="en-US" dirty="0"/>
          </a:p>
          <a:p>
            <a:r>
              <a:rPr lang="en-US" dirty="0"/>
              <a:t>If you </a:t>
            </a:r>
            <a:r>
              <a:rPr lang="en-US" b="1" dirty="0"/>
              <a:t>haven’t tried it before</a:t>
            </a:r>
            <a:r>
              <a:rPr lang="en-US" dirty="0"/>
              <a:t>. we are putting some Apple TV on the back shelf. </a:t>
            </a:r>
          </a:p>
          <a:p>
            <a:r>
              <a:rPr lang="en-US" dirty="0"/>
              <a:t>If you are interested, you can go there give it a try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110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though Apple TV only has 5 models 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you know, it is older than iPhone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2006, Apple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announce the first Apple TV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the name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iTV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year before they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first iPhone which has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changed the phone industry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forever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b="1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interesting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this Apple TV run on macOS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566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middle 2010, They redesign Apple TV and make it run</a:t>
            </a:r>
            <a:r>
              <a:rPr lang="en-US" b="1" u="sng" dirty="0"/>
              <a:t> on iOS instead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Until end of 2010, Apple </a:t>
            </a:r>
            <a:r>
              <a:rPr lang="en-US" b="1" dirty="0"/>
              <a:t>bring in</a:t>
            </a:r>
            <a:r>
              <a:rPr lang="en-US" dirty="0"/>
              <a:t> </a:t>
            </a:r>
            <a:r>
              <a:rPr lang="en-US" dirty="0" err="1"/>
              <a:t>tvOS</a:t>
            </a:r>
            <a:r>
              <a:rPr lang="en-US" dirty="0"/>
              <a:t> 9 which is 95% bases on iOS 9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And since there</a:t>
            </a:r>
            <a:r>
              <a:rPr lang="en-US" dirty="0"/>
              <a:t>, Apple TV can only run on </a:t>
            </a:r>
            <a:r>
              <a:rPr lang="en-US" dirty="0" err="1"/>
              <a:t>tvOS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1361DD-1E38-BB4A-B605-BA873CC7A4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1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10/9/18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0999149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919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866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821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10/9/18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5909959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412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216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94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04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15212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2839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6594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32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D433B60-134C-794F-A887-D2E4BFB464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739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44" name="Rectangle 36">
            <a:extLst>
              <a:ext uri="{FF2B5EF4-FFF2-40B4-BE49-F238E27FC236}">
                <a16:creationId xmlns:a16="http://schemas.microsoft.com/office/drawing/2014/main" id="{EF1A96B9-F717-4812-9DB0-C99D99462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60" y="1137137"/>
            <a:ext cx="9867482" cy="4570327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6">
            <a:extLst>
              <a:ext uri="{FF2B5EF4-FFF2-40B4-BE49-F238E27FC236}">
                <a16:creationId xmlns:a16="http://schemas.microsoft.com/office/drawing/2014/main" id="{226038F9-8CE0-4A41-9EF0-3A27023DE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6" name="Freeform 6">
            <a:extLst>
              <a:ext uri="{FF2B5EF4-FFF2-40B4-BE49-F238E27FC236}">
                <a16:creationId xmlns:a16="http://schemas.microsoft.com/office/drawing/2014/main" id="{BB5C5996-5C1E-4768-90AE-87BED835C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FA10A-175C-BE45-BB67-7F54BAA33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2218760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dirty="0"/>
              <a:t>i</a:t>
            </a:r>
            <a:r>
              <a:rPr lang="en-US" sz="6000" b="1" cap="all" dirty="0"/>
              <a:t>OS </a:t>
            </a:r>
            <a:r>
              <a:rPr lang="en-US" sz="6000" b="1" dirty="0"/>
              <a:t>Dev Scout</a:t>
            </a:r>
            <a:br>
              <a:rPr lang="en-US" sz="6000" b="1" dirty="0"/>
            </a:br>
            <a:r>
              <a:rPr lang="en-US" sz="6000" b="1" dirty="0"/>
              <a:t>Singapore, October 2018</a:t>
            </a:r>
            <a:endParaRPr lang="en-US" sz="6000" b="1" cap="all" dirty="0"/>
          </a:p>
        </p:txBody>
      </p:sp>
    </p:spTree>
    <p:extLst>
      <p:ext uri="{BB962C8B-B14F-4D97-AF65-F5344CB8AC3E}">
        <p14:creationId xmlns:p14="http://schemas.microsoft.com/office/powerpoint/2010/main" val="3109470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F79084-E805-48DA-8EAC-CD5FD493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823045-076A-E04D-8442-F15CDE5F0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60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F79084-E805-48DA-8EAC-CD5FD493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CF00EB-1F58-2E40-86B8-C09449CA66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352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945BB2-0B7A-F44A-B9F6-166D37E2D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53"/>
          <a:stretch/>
        </p:blipFill>
        <p:spPr>
          <a:xfrm>
            <a:off x="1" y="10"/>
            <a:ext cx="6099048" cy="342899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00515A-29BF-6D4F-B137-FF486F5348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" r="2" b="2"/>
          <a:stretch/>
        </p:blipFill>
        <p:spPr>
          <a:xfrm>
            <a:off x="6092952" y="10"/>
            <a:ext cx="6099048" cy="342899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411613-D76F-C743-9154-8C77E2E877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0" r="2" b="2"/>
          <a:stretch/>
        </p:blipFill>
        <p:spPr>
          <a:xfrm>
            <a:off x="1" y="3429000"/>
            <a:ext cx="6099048" cy="3429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CD64F1-9943-F944-AA85-9AFAE9C6BFB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" b="52"/>
          <a:stretch/>
        </p:blipFill>
        <p:spPr>
          <a:xfrm>
            <a:off x="6092952" y="3429000"/>
            <a:ext cx="6099048" cy="3429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3639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685792211">
            <a:hlinkClick r:id="" action="ppaction://media"/>
            <a:extLst>
              <a:ext uri="{FF2B5EF4-FFF2-40B4-BE49-F238E27FC236}">
                <a16:creationId xmlns:a16="http://schemas.microsoft.com/office/drawing/2014/main" id="{AE9AFF0D-64D0-0442-A532-7C451350325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7430"/>
          </a:xfrm>
        </p:spPr>
      </p:pic>
    </p:spTree>
    <p:extLst>
      <p:ext uri="{BB962C8B-B14F-4D97-AF65-F5344CB8AC3E}">
        <p14:creationId xmlns:p14="http://schemas.microsoft.com/office/powerpoint/2010/main" val="32877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2DAC179-C790-4427-B1A0-AF7E55B8E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C95B30-B6C2-7147-9C81-64014A69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3622" y="639704"/>
            <a:ext cx="3838178" cy="5577840"/>
          </a:xfrm>
        </p:spPr>
        <p:txBody>
          <a:bodyPr anchor="ctr">
            <a:normAutofit/>
          </a:bodyPr>
          <a:lstStyle/>
          <a:p>
            <a:r>
              <a:rPr lang="en-US" dirty="0"/>
              <a:t>Apple TV sold</a:t>
            </a:r>
          </a:p>
        </p:txBody>
      </p:sp>
      <p:sp useBgFill="1">
        <p:nvSpPr>
          <p:cNvPr id="32" name="Rectangle 28">
            <a:extLst>
              <a:ext uri="{FF2B5EF4-FFF2-40B4-BE49-F238E27FC236}">
                <a16:creationId xmlns:a16="http://schemas.microsoft.com/office/drawing/2014/main" id="{EA392D87-3787-45D6-976E-B85674C09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8366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EFE8E04-DEE3-49FD-89A2-285FAD1C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D97983-5D84-744A-B9DB-17B621D00E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1485329"/>
              </p:ext>
            </p:extLst>
          </p:nvPr>
        </p:nvGraphicFramePr>
        <p:xfrm>
          <a:off x="784225" y="639763"/>
          <a:ext cx="5959475" cy="5577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35898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B46C-AD9F-7F43-A2FB-26949238F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099" y="1653731"/>
            <a:ext cx="8110584" cy="3935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8800" b="1" dirty="0"/>
              <a:t>Developing for Apple TV</a:t>
            </a:r>
          </a:p>
        </p:txBody>
      </p:sp>
    </p:spTree>
    <p:extLst>
      <p:ext uri="{BB962C8B-B14F-4D97-AF65-F5344CB8AC3E}">
        <p14:creationId xmlns:p14="http://schemas.microsoft.com/office/powerpoint/2010/main" val="2817204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B183F-9A81-E641-A513-57D1BCAAE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cap="none"/>
              <a:t>tvOS app</a:t>
            </a:r>
            <a:endParaRPr lang="en-US" cap="none" dirty="0"/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784101F2-9638-4FAA-8B01-C084A5B28E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6448641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857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9BB78-48A2-9D41-93F2-95AF9BAC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/>
              <a:t>TVML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26AF5-1BFE-EF4B-AA1B-A8F4B5E52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TVML </a:t>
            </a:r>
            <a:r>
              <a:rPr lang="en-US" sz="2800" dirty="0">
                <a:solidFill>
                  <a:schemeClr val="tx1"/>
                </a:solidFill>
              </a:rPr>
              <a:t>(Television Markup Language) is a form of </a:t>
            </a:r>
            <a:r>
              <a:rPr lang="en-US" sz="2800" b="1" dirty="0">
                <a:solidFill>
                  <a:schemeClr val="tx1"/>
                </a:solidFill>
              </a:rPr>
              <a:t>XML</a:t>
            </a:r>
          </a:p>
          <a:p>
            <a:pPr lvl="1"/>
            <a:r>
              <a:rPr lang="en-US" sz="2800" b="1" dirty="0">
                <a:solidFill>
                  <a:schemeClr val="tx1"/>
                </a:solidFill>
              </a:rPr>
              <a:t>Apple </a:t>
            </a:r>
            <a:r>
              <a:rPr lang="en-US" sz="2800" dirty="0">
                <a:solidFill>
                  <a:schemeClr val="tx1"/>
                </a:solidFill>
              </a:rPr>
              <a:t>provides dozens of TVML premade templates</a:t>
            </a:r>
            <a:endParaRPr lang="en-US" sz="2800" b="1" dirty="0">
              <a:solidFill>
                <a:schemeClr val="tx1"/>
              </a:solidFill>
            </a:endParaRPr>
          </a:p>
          <a:p>
            <a:r>
              <a:rPr lang="en-US" sz="2800" b="1" dirty="0">
                <a:solidFill>
                  <a:schemeClr val="tx1"/>
                </a:solidFill>
              </a:rPr>
              <a:t>TVJS </a:t>
            </a:r>
            <a:r>
              <a:rPr lang="en-US" sz="2800" dirty="0">
                <a:solidFill>
                  <a:schemeClr val="tx1"/>
                </a:solidFill>
              </a:rPr>
              <a:t>(Television JavaScript) is a set of </a:t>
            </a:r>
            <a:r>
              <a:rPr lang="en-US" sz="2800" b="1" dirty="0">
                <a:solidFill>
                  <a:schemeClr val="tx1"/>
                </a:solidFill>
              </a:rPr>
              <a:t>JavaScript APIs</a:t>
            </a:r>
            <a:r>
              <a:rPr lang="en-US" sz="2800" dirty="0">
                <a:solidFill>
                  <a:schemeClr val="tx1"/>
                </a:solidFill>
              </a:rPr>
              <a:t> which provide the means to display apps created by TVML</a:t>
            </a:r>
          </a:p>
          <a:p>
            <a:r>
              <a:rPr lang="en-US" sz="2800" b="1" dirty="0" err="1">
                <a:solidFill>
                  <a:schemeClr val="tx1"/>
                </a:solidFill>
              </a:rPr>
              <a:t>TVMLKit</a:t>
            </a:r>
            <a:r>
              <a:rPr lang="en-US" sz="2800" dirty="0">
                <a:solidFill>
                  <a:schemeClr val="tx1"/>
                </a:solidFill>
              </a:rPr>
              <a:t> is a framework which will bridge the gap between native code and TVML, </a:t>
            </a:r>
            <a:r>
              <a:rPr lang="en-US" sz="2800" dirty="0" err="1">
                <a:solidFill>
                  <a:schemeClr val="tx1"/>
                </a:solidFill>
              </a:rPr>
              <a:t>Javascript</a:t>
            </a:r>
            <a:r>
              <a:rPr lang="en-US" sz="2800" dirty="0">
                <a:solidFill>
                  <a:schemeClr val="tx1"/>
                </a:solidFill>
              </a:rPr>
              <a:t> code.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52316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68DC300-4BA7-1441-A5E6-656FE9871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85800"/>
            <a:ext cx="10905066" cy="1485900"/>
          </a:xfrm>
          <a:noFill/>
        </p:spPr>
        <p:txBody>
          <a:bodyPr>
            <a:normAutofit/>
          </a:bodyPr>
          <a:lstStyle/>
          <a:p>
            <a:pPr algn="ctr"/>
            <a:r>
              <a:rPr lang="en-US" dirty="0"/>
              <a:t>HOW DOES IT WORK?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DDE39B5-DF7D-3F4F-9781-D308C83BF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8902" y="1854200"/>
            <a:ext cx="11514195" cy="4622800"/>
          </a:xfrm>
        </p:spPr>
      </p:pic>
    </p:spTree>
    <p:extLst>
      <p:ext uri="{BB962C8B-B14F-4D97-AF65-F5344CB8AC3E}">
        <p14:creationId xmlns:p14="http://schemas.microsoft.com/office/powerpoint/2010/main" val="2070938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7646C-A216-ED4C-91AA-19BDE7D8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TVML</a:t>
            </a:r>
            <a:r>
              <a:rPr lang="en-US" dirty="0"/>
              <a:t> Template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FD4BDA-A4D8-BC44-8AF7-2C7D469634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0512" y="2185044"/>
            <a:ext cx="5580229" cy="31758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7B95CD-39F3-324E-A124-47440F4B7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216" y="2185044"/>
            <a:ext cx="5571222" cy="317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115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A93D97C6-63EF-4CA6-B01D-25E2772DC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520854-28F4-0C4A-9648-EE26DB14A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sz="6000" b="1" dirty="0"/>
              <a:t>Thanh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66D393-2E44-364F-8380-B90EE2C4B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79" y="1940307"/>
            <a:ext cx="3093388" cy="2977385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5DA4A40B-EDCE-42FC-B189-AEFB4F82E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9656E-D126-4941-927C-FC527C0D7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3600" dirty="0"/>
              <a:t> Software Engineer</a:t>
            </a:r>
          </a:p>
          <a:p>
            <a:r>
              <a:rPr lang="en-US" sz="3600" dirty="0"/>
              <a:t> Rakuten Viki</a:t>
            </a:r>
          </a:p>
          <a:p>
            <a:r>
              <a:rPr lang="en-US" sz="3600" dirty="0"/>
              <a:t> </a:t>
            </a:r>
            <a:r>
              <a:rPr lang="en-US" sz="3600" dirty="0" err="1"/>
              <a:t>linkedin.com</a:t>
            </a:r>
            <a:r>
              <a:rPr lang="en-US" sz="3600" dirty="0"/>
              <a:t>/in/</a:t>
            </a:r>
            <a:r>
              <a:rPr lang="en-US" sz="3600" dirty="0" err="1"/>
              <a:t>thanhturin</a:t>
            </a:r>
            <a:r>
              <a:rPr lang="en-US" sz="3600" dirty="0"/>
              <a:t>/</a:t>
            </a:r>
          </a:p>
          <a:p>
            <a:r>
              <a:rPr lang="en-US" sz="3600" dirty="0"/>
              <a:t> </a:t>
            </a:r>
            <a:r>
              <a:rPr lang="en-US" sz="3600" dirty="0" err="1"/>
              <a:t>thanhturin@gmail.com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123580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7646C-A216-ED4C-91AA-19BDE7D8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TVML</a:t>
            </a:r>
            <a:r>
              <a:rPr lang="en-US" dirty="0"/>
              <a:t> Template Example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2655EB3-046A-EE4C-95F5-D3E276DFF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527" y="1932784"/>
            <a:ext cx="4314887" cy="36850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53C249-C503-FF4C-8209-D75E189100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986" y="1932784"/>
            <a:ext cx="6464615" cy="368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88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7646C-A216-ED4C-91AA-19BDE7D8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TVML</a:t>
            </a:r>
            <a:r>
              <a:rPr lang="en-US" dirty="0"/>
              <a:t> Template Example</a:t>
            </a:r>
          </a:p>
        </p:txBody>
      </p:sp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id="{374069C7-854C-7A40-B10C-657663A34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77245" y="2216709"/>
            <a:ext cx="5791810" cy="3175807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85C862-2B51-5944-A280-514F94D14A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573" y="2216709"/>
            <a:ext cx="5580229" cy="317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49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14B3-A2D7-FF4B-8C93-F2A3B9038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TVML </a:t>
            </a:r>
            <a:r>
              <a:rPr lang="en-US" dirty="0"/>
              <a:t>Complicated Template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E840F5B-762F-2642-A201-2B5591AD8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4381" y="2171700"/>
            <a:ext cx="5921169" cy="3369842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45FE89-D121-EE46-8436-3C47C4FC1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5888" y="2171700"/>
            <a:ext cx="5921170" cy="336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2338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2483A8-2365-4141-98D2-6903CC58BE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11483" y="1288799"/>
            <a:ext cx="6783079" cy="4261935"/>
          </a:xfrm>
        </p:spPr>
      </p:pic>
      <p:pic>
        <p:nvPicPr>
          <p:cNvPr id="4" name="Content Placeholder 12">
            <a:extLst>
              <a:ext uri="{FF2B5EF4-FFF2-40B4-BE49-F238E27FC236}">
                <a16:creationId xmlns:a16="http://schemas.microsoft.com/office/drawing/2014/main" id="{C9F95005-0CE9-E24F-A70D-07B4D7C4E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969" y="738832"/>
            <a:ext cx="4710687" cy="26809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A8C196-319F-764E-BC72-E5BE1FA944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968" y="3424259"/>
            <a:ext cx="4710687" cy="268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507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ECD074-A2D0-AA42-89C5-16D9B24C5D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7414" y="1884829"/>
            <a:ext cx="4053774" cy="4266015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BD9637B8-426E-874B-A98D-5A31B8E0C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907" y="1884829"/>
            <a:ext cx="6783079" cy="426193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4F7F823-68E1-AD45-A08E-B3211ED52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TVML </a:t>
            </a:r>
            <a:r>
              <a:rPr lang="en-US" dirty="0"/>
              <a:t>Complicated Template</a:t>
            </a:r>
          </a:p>
        </p:txBody>
      </p:sp>
    </p:spTree>
    <p:extLst>
      <p:ext uri="{BB962C8B-B14F-4D97-AF65-F5344CB8AC3E}">
        <p14:creationId xmlns:p14="http://schemas.microsoft.com/office/powerpoint/2010/main" val="8814108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1665A6-74DB-4F44-A6EF-F01205E87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C26BD-5616-984E-B0D3-A111B049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85800"/>
            <a:ext cx="10905066" cy="1485900"/>
          </a:xfrm>
          <a:noFill/>
        </p:spPr>
        <p:txBody>
          <a:bodyPr>
            <a:normAutofit/>
          </a:bodyPr>
          <a:lstStyle/>
          <a:p>
            <a:pPr algn="ctr"/>
            <a:r>
              <a:rPr lang="en-US" dirty="0"/>
              <a:t>COMPARISON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0F4FE07-E050-C346-81CC-67B0BD66FD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5450382"/>
              </p:ext>
            </p:extLst>
          </p:nvPr>
        </p:nvGraphicFramePr>
        <p:xfrm>
          <a:off x="1122972" y="2447168"/>
          <a:ext cx="9946057" cy="271589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806263">
                  <a:extLst>
                    <a:ext uri="{9D8B030D-6E8A-4147-A177-3AD203B41FA5}">
                      <a16:colId xmlns:a16="http://schemas.microsoft.com/office/drawing/2014/main" val="4251858637"/>
                    </a:ext>
                  </a:extLst>
                </a:gridCol>
                <a:gridCol w="5139794">
                  <a:extLst>
                    <a:ext uri="{9D8B030D-6E8A-4147-A177-3AD203B41FA5}">
                      <a16:colId xmlns:a16="http://schemas.microsoft.com/office/drawing/2014/main" val="1365620282"/>
                    </a:ext>
                  </a:extLst>
                </a:gridCol>
              </a:tblGrid>
              <a:tr h="543178">
                <a:tc>
                  <a:txBody>
                    <a:bodyPr/>
                    <a:lstStyle/>
                    <a:p>
                      <a:r>
                        <a:rPr lang="en-US" sz="2500"/>
                        <a:t>Custom App</a:t>
                      </a:r>
                    </a:p>
                  </a:txBody>
                  <a:tcPr marL="126347" marR="126347" marT="63195" marB="63195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TVML App</a:t>
                      </a:r>
                    </a:p>
                  </a:txBody>
                  <a:tcPr marL="126347" marR="126347" marT="63195" marB="63195"/>
                </a:tc>
                <a:extLst>
                  <a:ext uri="{0D108BD9-81ED-4DB2-BD59-A6C34878D82A}">
                    <a16:rowId xmlns:a16="http://schemas.microsoft.com/office/drawing/2014/main" val="3960242728"/>
                  </a:ext>
                </a:extLst>
              </a:tr>
              <a:tr h="543178">
                <a:tc>
                  <a:txBody>
                    <a:bodyPr/>
                    <a:lstStyle/>
                    <a:p>
                      <a:r>
                        <a:rPr lang="en-US" sz="2500" dirty="0"/>
                        <a:t>Same way with iOS native app</a:t>
                      </a:r>
                    </a:p>
                  </a:txBody>
                  <a:tcPr marL="126347" marR="126347" marT="63195" marB="63195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TVML, TVJS, TVMLKit</a:t>
                      </a:r>
                    </a:p>
                  </a:txBody>
                  <a:tcPr marL="126347" marR="126347" marT="63195" marB="63195"/>
                </a:tc>
                <a:extLst>
                  <a:ext uri="{0D108BD9-81ED-4DB2-BD59-A6C34878D82A}">
                    <a16:rowId xmlns:a16="http://schemas.microsoft.com/office/drawing/2014/main" val="1705657874"/>
                  </a:ext>
                </a:extLst>
              </a:tr>
              <a:tr h="543178">
                <a:tc>
                  <a:txBody>
                    <a:bodyPr/>
                    <a:lstStyle/>
                    <a:p>
                      <a:r>
                        <a:rPr lang="en-US" sz="2500"/>
                        <a:t>Swift, Objective-C</a:t>
                      </a:r>
                    </a:p>
                  </a:txBody>
                  <a:tcPr marL="126347" marR="126347" marT="63195" marB="6319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/>
                        <a:t>JavaScript</a:t>
                      </a:r>
                    </a:p>
                  </a:txBody>
                  <a:tcPr marL="126347" marR="126347" marT="63195" marB="63195"/>
                </a:tc>
                <a:extLst>
                  <a:ext uri="{0D108BD9-81ED-4DB2-BD59-A6C34878D82A}">
                    <a16:rowId xmlns:a16="http://schemas.microsoft.com/office/drawing/2014/main" val="3838220053"/>
                  </a:ext>
                </a:extLst>
              </a:tr>
              <a:tr h="543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/>
                        <a:t>More effort but scalable</a:t>
                      </a:r>
                    </a:p>
                  </a:txBody>
                  <a:tcPr marL="126347" marR="126347" marT="63195" marB="6319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/>
                        <a:t>Less effort but not scalable</a:t>
                      </a:r>
                    </a:p>
                  </a:txBody>
                  <a:tcPr marL="126347" marR="126347" marT="63195" marB="63195"/>
                </a:tc>
                <a:extLst>
                  <a:ext uri="{0D108BD9-81ED-4DB2-BD59-A6C34878D82A}">
                    <a16:rowId xmlns:a16="http://schemas.microsoft.com/office/drawing/2014/main" val="114800382"/>
                  </a:ext>
                </a:extLst>
              </a:tr>
              <a:tr h="543178">
                <a:tc>
                  <a:txBody>
                    <a:bodyPr/>
                    <a:lstStyle/>
                    <a:p>
                      <a:r>
                        <a:rPr lang="en-US" sz="2500" dirty="0"/>
                        <a:t>Suitable with customizing layout</a:t>
                      </a:r>
                    </a:p>
                  </a:txBody>
                  <a:tcPr marL="126347" marR="126347" marT="63195" marB="63195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Suitable with Apple template layout</a:t>
                      </a:r>
                    </a:p>
                  </a:txBody>
                  <a:tcPr marL="126347" marR="126347" marT="63195" marB="63195"/>
                </a:tc>
                <a:extLst>
                  <a:ext uri="{0D108BD9-81ED-4DB2-BD59-A6C34878D82A}">
                    <a16:rowId xmlns:a16="http://schemas.microsoft.com/office/drawing/2014/main" val="261012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4664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7898030-BC97-7C4F-8019-7F156CBE6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90" y="2213757"/>
            <a:ext cx="5503935" cy="24745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DC8268-20E9-B549-A387-216901695255}"/>
              </a:ext>
            </a:extLst>
          </p:cNvPr>
          <p:cNvSpPr txBox="1"/>
          <p:nvPr/>
        </p:nvSpPr>
        <p:spPr>
          <a:xfrm>
            <a:off x="6193814" y="2789334"/>
            <a:ext cx="19066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vs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618F24-120B-3545-ADAE-14AC407C6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9014" y="745772"/>
            <a:ext cx="4057921" cy="541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309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ECDC67-571C-B348-A870-1BD490B77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099" y="1653731"/>
            <a:ext cx="9706876" cy="3935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8000" cap="none" dirty="0"/>
              <a:t>Developing </a:t>
            </a:r>
            <a:br>
              <a:rPr lang="en-US" sz="8000" cap="none" dirty="0"/>
            </a:br>
            <a:r>
              <a:rPr lang="en-US" sz="8000" cap="none" dirty="0"/>
              <a:t>Custom Apple TV App</a:t>
            </a:r>
            <a:br>
              <a:rPr lang="en-US" sz="8000" cap="none" dirty="0"/>
            </a:br>
            <a:r>
              <a:rPr lang="en-US" sz="8000" cap="none" dirty="0"/>
              <a:t>On iOS Project</a:t>
            </a:r>
          </a:p>
        </p:txBody>
      </p:sp>
    </p:spTree>
    <p:extLst>
      <p:ext uri="{BB962C8B-B14F-4D97-AF65-F5344CB8AC3E}">
        <p14:creationId xmlns:p14="http://schemas.microsoft.com/office/powerpoint/2010/main" val="21596032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EFBE7-93B4-AA44-82F0-A12376F69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17" y="198412"/>
            <a:ext cx="11045642" cy="97212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Project structure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12AE04-883B-F547-8EE2-485FAB94EBC8}"/>
              </a:ext>
            </a:extLst>
          </p:cNvPr>
          <p:cNvSpPr txBox="1"/>
          <p:nvPr/>
        </p:nvSpPr>
        <p:spPr>
          <a:xfrm>
            <a:off x="6166338" y="5251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726899-E96D-4445-A9FD-87E3706CEB8A}"/>
              </a:ext>
            </a:extLst>
          </p:cNvPr>
          <p:cNvSpPr/>
          <p:nvPr/>
        </p:nvSpPr>
        <p:spPr>
          <a:xfrm>
            <a:off x="589729" y="1595717"/>
            <a:ext cx="11045642" cy="4751293"/>
          </a:xfrm>
          <a:prstGeom prst="rect">
            <a:avLst/>
          </a:prstGeom>
          <a:noFill/>
        </p:spPr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307A290-09D4-5E46-A5EF-A8C88A89DC79}"/>
              </a:ext>
            </a:extLst>
          </p:cNvPr>
          <p:cNvSpPr/>
          <p:nvPr/>
        </p:nvSpPr>
        <p:spPr>
          <a:xfrm>
            <a:off x="589729" y="5492806"/>
            <a:ext cx="2761410" cy="852587"/>
          </a:xfrm>
          <a:custGeom>
            <a:avLst/>
            <a:gdLst>
              <a:gd name="connsiteX0" fmla="*/ 0 w 2761410"/>
              <a:gd name="connsiteY0" fmla="*/ 0 h 852587"/>
              <a:gd name="connsiteX1" fmla="*/ 2761410 w 2761410"/>
              <a:gd name="connsiteY1" fmla="*/ 0 h 852587"/>
              <a:gd name="connsiteX2" fmla="*/ 2761410 w 2761410"/>
              <a:gd name="connsiteY2" fmla="*/ 852587 h 852587"/>
              <a:gd name="connsiteX3" fmla="*/ 0 w 2761410"/>
              <a:gd name="connsiteY3" fmla="*/ 852587 h 852587"/>
              <a:gd name="connsiteX4" fmla="*/ 0 w 2761410"/>
              <a:gd name="connsiteY4" fmla="*/ 0 h 852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1410" h="852587">
                <a:moveTo>
                  <a:pt x="0" y="0"/>
                </a:moveTo>
                <a:lnTo>
                  <a:pt x="2761410" y="0"/>
                </a:lnTo>
                <a:lnTo>
                  <a:pt x="2761410" y="852587"/>
                </a:lnTo>
                <a:lnTo>
                  <a:pt x="0" y="8525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392" tIns="156464" rIns="196392" bIns="156464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b="1" kern="1200" dirty="0"/>
              <a:t>Core Framework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13B3C714-6D24-3948-AC23-F7A80A3EE54E}"/>
              </a:ext>
            </a:extLst>
          </p:cNvPr>
          <p:cNvSpPr/>
          <p:nvPr/>
        </p:nvSpPr>
        <p:spPr>
          <a:xfrm>
            <a:off x="3351139" y="5492806"/>
            <a:ext cx="8284231" cy="852587"/>
          </a:xfrm>
          <a:custGeom>
            <a:avLst/>
            <a:gdLst>
              <a:gd name="connsiteX0" fmla="*/ 0 w 8284231"/>
              <a:gd name="connsiteY0" fmla="*/ 0 h 852587"/>
              <a:gd name="connsiteX1" fmla="*/ 8284231 w 8284231"/>
              <a:gd name="connsiteY1" fmla="*/ 0 h 852587"/>
              <a:gd name="connsiteX2" fmla="*/ 8284231 w 8284231"/>
              <a:gd name="connsiteY2" fmla="*/ 852587 h 852587"/>
              <a:gd name="connsiteX3" fmla="*/ 0 w 8284231"/>
              <a:gd name="connsiteY3" fmla="*/ 852587 h 852587"/>
              <a:gd name="connsiteX4" fmla="*/ 0 w 8284231"/>
              <a:gd name="connsiteY4" fmla="*/ 0 h 852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4231" h="852587">
                <a:moveTo>
                  <a:pt x="0" y="0"/>
                </a:moveTo>
                <a:lnTo>
                  <a:pt x="8284231" y="0"/>
                </a:lnTo>
                <a:lnTo>
                  <a:pt x="8284231" y="852587"/>
                </a:lnTo>
                <a:lnTo>
                  <a:pt x="0" y="8525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43" tIns="279400" rIns="168043" bIns="279400" numCol="1" spcCol="1270" anchor="ctr" anchorCtr="0">
            <a:noAutofit/>
          </a:bodyPr>
          <a:lstStyle/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dirty="0"/>
              <a:t>Foundation, </a:t>
            </a:r>
            <a:r>
              <a:rPr lang="en-US" sz="2200" kern="1200" dirty="0" err="1"/>
              <a:t>UIKit</a:t>
            </a:r>
            <a:r>
              <a:rPr lang="en-US" sz="2200" kern="1200" dirty="0"/>
              <a:t>, </a:t>
            </a:r>
            <a:r>
              <a:rPr lang="en-US" sz="2200" kern="1200" dirty="0" err="1"/>
              <a:t>CoreData</a:t>
            </a:r>
            <a:r>
              <a:rPr lang="en-US" sz="2200" kern="1200" dirty="0"/>
              <a:t>, </a:t>
            </a:r>
            <a:r>
              <a:rPr lang="en-US" sz="2200" kern="1200" dirty="0" err="1"/>
              <a:t>etc</a:t>
            </a:r>
            <a:endParaRPr lang="en-US" sz="2200" kern="1200" dirty="0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93F1382-7EE8-D64F-ACFD-EFD0A5DFC858}"/>
              </a:ext>
            </a:extLst>
          </p:cNvPr>
          <p:cNvSpPr/>
          <p:nvPr/>
        </p:nvSpPr>
        <p:spPr>
          <a:xfrm>
            <a:off x="589729" y="4194315"/>
            <a:ext cx="2761410" cy="1311281"/>
          </a:xfrm>
          <a:custGeom>
            <a:avLst/>
            <a:gdLst>
              <a:gd name="connsiteX0" fmla="*/ 0 w 2761410"/>
              <a:gd name="connsiteY0" fmla="*/ 459250 h 1311280"/>
              <a:gd name="connsiteX1" fmla="*/ 1347923 w 2761410"/>
              <a:gd name="connsiteY1" fmla="*/ 459250 h 1311280"/>
              <a:gd name="connsiteX2" fmla="*/ 1347923 w 2761410"/>
              <a:gd name="connsiteY2" fmla="*/ 196692 h 1311280"/>
              <a:gd name="connsiteX3" fmla="*/ 1249577 w 2761410"/>
              <a:gd name="connsiteY3" fmla="*/ 196692 h 1311280"/>
              <a:gd name="connsiteX4" fmla="*/ 1380705 w 2761410"/>
              <a:gd name="connsiteY4" fmla="*/ 0 h 1311280"/>
              <a:gd name="connsiteX5" fmla="*/ 1511833 w 2761410"/>
              <a:gd name="connsiteY5" fmla="*/ 196692 h 1311280"/>
              <a:gd name="connsiteX6" fmla="*/ 1413487 w 2761410"/>
              <a:gd name="connsiteY6" fmla="*/ 196692 h 1311280"/>
              <a:gd name="connsiteX7" fmla="*/ 1413487 w 2761410"/>
              <a:gd name="connsiteY7" fmla="*/ 459250 h 1311280"/>
              <a:gd name="connsiteX8" fmla="*/ 2761410 w 2761410"/>
              <a:gd name="connsiteY8" fmla="*/ 459250 h 1311280"/>
              <a:gd name="connsiteX9" fmla="*/ 2761410 w 2761410"/>
              <a:gd name="connsiteY9" fmla="*/ 1311280 h 1311280"/>
              <a:gd name="connsiteX10" fmla="*/ 0 w 2761410"/>
              <a:gd name="connsiteY10" fmla="*/ 1311280 h 1311280"/>
              <a:gd name="connsiteX11" fmla="*/ 0 w 2761410"/>
              <a:gd name="connsiteY11" fmla="*/ 459250 h 131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61410" h="1311280">
                <a:moveTo>
                  <a:pt x="2761410" y="852030"/>
                </a:moveTo>
                <a:lnTo>
                  <a:pt x="1413487" y="852030"/>
                </a:lnTo>
                <a:lnTo>
                  <a:pt x="1413487" y="1114588"/>
                </a:lnTo>
                <a:lnTo>
                  <a:pt x="1511833" y="1114588"/>
                </a:lnTo>
                <a:lnTo>
                  <a:pt x="1380705" y="1311280"/>
                </a:lnTo>
                <a:lnTo>
                  <a:pt x="1249577" y="1114588"/>
                </a:lnTo>
                <a:lnTo>
                  <a:pt x="1347923" y="1114588"/>
                </a:lnTo>
                <a:lnTo>
                  <a:pt x="1347923" y="852030"/>
                </a:lnTo>
                <a:lnTo>
                  <a:pt x="0" y="852030"/>
                </a:lnTo>
                <a:lnTo>
                  <a:pt x="0" y="0"/>
                </a:lnTo>
                <a:lnTo>
                  <a:pt x="2761410" y="0"/>
                </a:lnTo>
                <a:lnTo>
                  <a:pt x="2761410" y="852030"/>
                </a:lnTo>
                <a:close/>
              </a:path>
            </a:pathLst>
          </a:custGeom>
        </p:spPr>
        <p:style>
          <a:lnRef idx="1">
            <a:schemeClr val="accent5">
              <a:hueOff val="2944118"/>
              <a:satOff val="9586"/>
              <a:lumOff val="3333"/>
              <a:alphaOff val="0"/>
            </a:schemeClr>
          </a:lnRef>
          <a:fillRef idx="3">
            <a:schemeClr val="accent5">
              <a:hueOff val="2944118"/>
              <a:satOff val="9586"/>
              <a:lumOff val="3333"/>
              <a:alphaOff val="0"/>
            </a:schemeClr>
          </a:fillRef>
          <a:effectRef idx="2">
            <a:schemeClr val="accent5">
              <a:hueOff val="2944118"/>
              <a:satOff val="9586"/>
              <a:lumOff val="333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392" tIns="156464" rIns="196392" bIns="615413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b="1" kern="1200" dirty="0"/>
              <a:t>Third Party Libraries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EB970C22-CEE9-3E46-9EE9-BCDEEB4BDEE7}"/>
              </a:ext>
            </a:extLst>
          </p:cNvPr>
          <p:cNvSpPr/>
          <p:nvPr/>
        </p:nvSpPr>
        <p:spPr>
          <a:xfrm>
            <a:off x="3351139" y="4194315"/>
            <a:ext cx="8284231" cy="852332"/>
          </a:xfrm>
          <a:custGeom>
            <a:avLst/>
            <a:gdLst>
              <a:gd name="connsiteX0" fmla="*/ 0 w 8284231"/>
              <a:gd name="connsiteY0" fmla="*/ 0 h 852332"/>
              <a:gd name="connsiteX1" fmla="*/ 8284231 w 8284231"/>
              <a:gd name="connsiteY1" fmla="*/ 0 h 852332"/>
              <a:gd name="connsiteX2" fmla="*/ 8284231 w 8284231"/>
              <a:gd name="connsiteY2" fmla="*/ 852332 h 852332"/>
              <a:gd name="connsiteX3" fmla="*/ 0 w 8284231"/>
              <a:gd name="connsiteY3" fmla="*/ 852332 h 852332"/>
              <a:gd name="connsiteX4" fmla="*/ 0 w 8284231"/>
              <a:gd name="connsiteY4" fmla="*/ 0 h 85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4231" h="852332">
                <a:moveTo>
                  <a:pt x="0" y="0"/>
                </a:moveTo>
                <a:lnTo>
                  <a:pt x="8284231" y="0"/>
                </a:lnTo>
                <a:lnTo>
                  <a:pt x="8284231" y="852332"/>
                </a:lnTo>
                <a:lnTo>
                  <a:pt x="0" y="8523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tint val="40000"/>
              <a:alpha val="90000"/>
              <a:hueOff val="2926864"/>
              <a:satOff val="9822"/>
              <a:lumOff val="1005"/>
              <a:alphaOff val="0"/>
            </a:schemeClr>
          </a:lnRef>
          <a:fillRef idx="1">
            <a:schemeClr val="accent5">
              <a:tint val="40000"/>
              <a:alpha val="90000"/>
              <a:hueOff val="2926864"/>
              <a:satOff val="9822"/>
              <a:lumOff val="1005"/>
              <a:alphaOff val="0"/>
            </a:schemeClr>
          </a:fillRef>
          <a:effectRef idx="0">
            <a:schemeClr val="accent5">
              <a:tint val="40000"/>
              <a:alpha val="90000"/>
              <a:hueOff val="2926864"/>
              <a:satOff val="9822"/>
              <a:lumOff val="1005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43" tIns="279400" rIns="168043" bIns="279400" numCol="1" spcCol="1270" anchor="ctr" anchorCtr="0">
            <a:noAutofit/>
          </a:bodyPr>
          <a:lstStyle/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dirty="0"/>
              <a:t>Install from </a:t>
            </a:r>
            <a:r>
              <a:rPr lang="en-US" sz="2200" kern="1200" dirty="0" err="1"/>
              <a:t>CocoaPods</a:t>
            </a:r>
            <a:r>
              <a:rPr lang="en-US" sz="2200" kern="1200" dirty="0"/>
              <a:t>, Carthage or import Framework directly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2F2058A1-D87B-1542-8F6A-BB740AA988E4}"/>
              </a:ext>
            </a:extLst>
          </p:cNvPr>
          <p:cNvSpPr/>
          <p:nvPr/>
        </p:nvSpPr>
        <p:spPr>
          <a:xfrm>
            <a:off x="589728" y="2895823"/>
            <a:ext cx="2761411" cy="1311280"/>
          </a:xfrm>
          <a:custGeom>
            <a:avLst/>
            <a:gdLst>
              <a:gd name="connsiteX0" fmla="*/ 0 w 2761410"/>
              <a:gd name="connsiteY0" fmla="*/ 459250 h 1311280"/>
              <a:gd name="connsiteX1" fmla="*/ 1347923 w 2761410"/>
              <a:gd name="connsiteY1" fmla="*/ 459250 h 1311280"/>
              <a:gd name="connsiteX2" fmla="*/ 1347923 w 2761410"/>
              <a:gd name="connsiteY2" fmla="*/ 196692 h 1311280"/>
              <a:gd name="connsiteX3" fmla="*/ 1249577 w 2761410"/>
              <a:gd name="connsiteY3" fmla="*/ 196692 h 1311280"/>
              <a:gd name="connsiteX4" fmla="*/ 1380705 w 2761410"/>
              <a:gd name="connsiteY4" fmla="*/ 0 h 1311280"/>
              <a:gd name="connsiteX5" fmla="*/ 1511833 w 2761410"/>
              <a:gd name="connsiteY5" fmla="*/ 196692 h 1311280"/>
              <a:gd name="connsiteX6" fmla="*/ 1413487 w 2761410"/>
              <a:gd name="connsiteY6" fmla="*/ 196692 h 1311280"/>
              <a:gd name="connsiteX7" fmla="*/ 1413487 w 2761410"/>
              <a:gd name="connsiteY7" fmla="*/ 459250 h 1311280"/>
              <a:gd name="connsiteX8" fmla="*/ 2761410 w 2761410"/>
              <a:gd name="connsiteY8" fmla="*/ 459250 h 1311280"/>
              <a:gd name="connsiteX9" fmla="*/ 2761410 w 2761410"/>
              <a:gd name="connsiteY9" fmla="*/ 1311280 h 1311280"/>
              <a:gd name="connsiteX10" fmla="*/ 0 w 2761410"/>
              <a:gd name="connsiteY10" fmla="*/ 1311280 h 1311280"/>
              <a:gd name="connsiteX11" fmla="*/ 0 w 2761410"/>
              <a:gd name="connsiteY11" fmla="*/ 459250 h 131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61410" h="1311280">
                <a:moveTo>
                  <a:pt x="2761410" y="852030"/>
                </a:moveTo>
                <a:lnTo>
                  <a:pt x="1413487" y="852030"/>
                </a:lnTo>
                <a:lnTo>
                  <a:pt x="1413487" y="1114588"/>
                </a:lnTo>
                <a:lnTo>
                  <a:pt x="1511833" y="1114588"/>
                </a:lnTo>
                <a:lnTo>
                  <a:pt x="1380705" y="1311280"/>
                </a:lnTo>
                <a:lnTo>
                  <a:pt x="1249577" y="1114588"/>
                </a:lnTo>
                <a:lnTo>
                  <a:pt x="1347923" y="1114588"/>
                </a:lnTo>
                <a:lnTo>
                  <a:pt x="1347923" y="852030"/>
                </a:lnTo>
                <a:lnTo>
                  <a:pt x="0" y="852030"/>
                </a:lnTo>
                <a:lnTo>
                  <a:pt x="0" y="0"/>
                </a:lnTo>
                <a:lnTo>
                  <a:pt x="2761410" y="0"/>
                </a:lnTo>
                <a:lnTo>
                  <a:pt x="2761410" y="852030"/>
                </a:lnTo>
                <a:close/>
              </a:path>
            </a:pathLst>
          </a:custGeom>
        </p:spPr>
        <p:style>
          <a:lnRef idx="1">
            <a:schemeClr val="accent5">
              <a:hueOff val="5888237"/>
              <a:satOff val="19172"/>
              <a:lumOff val="6667"/>
              <a:alphaOff val="0"/>
            </a:schemeClr>
          </a:lnRef>
          <a:fillRef idx="3">
            <a:schemeClr val="accent5">
              <a:hueOff val="5888237"/>
              <a:satOff val="19172"/>
              <a:lumOff val="6667"/>
              <a:alphaOff val="0"/>
            </a:schemeClr>
          </a:fillRef>
          <a:effectRef idx="2">
            <a:schemeClr val="accent5">
              <a:hueOff val="5888237"/>
              <a:satOff val="19172"/>
              <a:lumOff val="66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393" tIns="156464" rIns="196392" bIns="615412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b="1" kern="1200"/>
              <a:t>Business Logic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E8280CEA-34D1-084E-824B-F66070EC4B42}"/>
              </a:ext>
            </a:extLst>
          </p:cNvPr>
          <p:cNvSpPr/>
          <p:nvPr/>
        </p:nvSpPr>
        <p:spPr>
          <a:xfrm>
            <a:off x="3351139" y="2895823"/>
            <a:ext cx="8284231" cy="852332"/>
          </a:xfrm>
          <a:custGeom>
            <a:avLst/>
            <a:gdLst>
              <a:gd name="connsiteX0" fmla="*/ 0 w 8284231"/>
              <a:gd name="connsiteY0" fmla="*/ 0 h 852332"/>
              <a:gd name="connsiteX1" fmla="*/ 8284231 w 8284231"/>
              <a:gd name="connsiteY1" fmla="*/ 0 h 852332"/>
              <a:gd name="connsiteX2" fmla="*/ 8284231 w 8284231"/>
              <a:gd name="connsiteY2" fmla="*/ 852332 h 852332"/>
              <a:gd name="connsiteX3" fmla="*/ 0 w 8284231"/>
              <a:gd name="connsiteY3" fmla="*/ 852332 h 852332"/>
              <a:gd name="connsiteX4" fmla="*/ 0 w 8284231"/>
              <a:gd name="connsiteY4" fmla="*/ 0 h 85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4231" h="852332">
                <a:moveTo>
                  <a:pt x="0" y="0"/>
                </a:moveTo>
                <a:lnTo>
                  <a:pt x="8284231" y="0"/>
                </a:lnTo>
                <a:lnTo>
                  <a:pt x="8284231" y="852332"/>
                </a:lnTo>
                <a:lnTo>
                  <a:pt x="0" y="8523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tint val="40000"/>
              <a:alpha val="90000"/>
              <a:hueOff val="5853729"/>
              <a:satOff val="19645"/>
              <a:lumOff val="2009"/>
              <a:alphaOff val="0"/>
            </a:schemeClr>
          </a:lnRef>
          <a:fillRef idx="1">
            <a:schemeClr val="accent5">
              <a:tint val="40000"/>
              <a:alpha val="90000"/>
              <a:hueOff val="5853729"/>
              <a:satOff val="19645"/>
              <a:lumOff val="2009"/>
              <a:alphaOff val="0"/>
            </a:schemeClr>
          </a:fillRef>
          <a:effectRef idx="0">
            <a:schemeClr val="accent5">
              <a:tint val="40000"/>
              <a:alpha val="90000"/>
              <a:hueOff val="5853729"/>
              <a:satOff val="19645"/>
              <a:lumOff val="2009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43" tIns="279400" rIns="168043" bIns="279400" numCol="1" spcCol="1270" anchor="ctr" anchorCtr="0">
            <a:noAutofit/>
          </a:bodyPr>
          <a:lstStyle/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dirty="0"/>
              <a:t>API Service, Deep Link, Analytics, </a:t>
            </a:r>
            <a:r>
              <a:rPr lang="en-US" sz="2200" kern="1200" dirty="0" err="1"/>
              <a:t>etc</a:t>
            </a:r>
            <a:endParaRPr lang="en-US" sz="2200" kern="1200" dirty="0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93E99CD6-86C6-3446-8E61-7C622B6A9D56}"/>
              </a:ext>
            </a:extLst>
          </p:cNvPr>
          <p:cNvSpPr/>
          <p:nvPr/>
        </p:nvSpPr>
        <p:spPr>
          <a:xfrm>
            <a:off x="589729" y="1597332"/>
            <a:ext cx="2761410" cy="1311281"/>
          </a:xfrm>
          <a:custGeom>
            <a:avLst/>
            <a:gdLst>
              <a:gd name="connsiteX0" fmla="*/ 0 w 2761410"/>
              <a:gd name="connsiteY0" fmla="*/ 459250 h 1311280"/>
              <a:gd name="connsiteX1" fmla="*/ 1347923 w 2761410"/>
              <a:gd name="connsiteY1" fmla="*/ 459250 h 1311280"/>
              <a:gd name="connsiteX2" fmla="*/ 1347923 w 2761410"/>
              <a:gd name="connsiteY2" fmla="*/ 196692 h 1311280"/>
              <a:gd name="connsiteX3" fmla="*/ 1249577 w 2761410"/>
              <a:gd name="connsiteY3" fmla="*/ 196692 h 1311280"/>
              <a:gd name="connsiteX4" fmla="*/ 1380705 w 2761410"/>
              <a:gd name="connsiteY4" fmla="*/ 0 h 1311280"/>
              <a:gd name="connsiteX5" fmla="*/ 1511833 w 2761410"/>
              <a:gd name="connsiteY5" fmla="*/ 196692 h 1311280"/>
              <a:gd name="connsiteX6" fmla="*/ 1413487 w 2761410"/>
              <a:gd name="connsiteY6" fmla="*/ 196692 h 1311280"/>
              <a:gd name="connsiteX7" fmla="*/ 1413487 w 2761410"/>
              <a:gd name="connsiteY7" fmla="*/ 459250 h 1311280"/>
              <a:gd name="connsiteX8" fmla="*/ 2761410 w 2761410"/>
              <a:gd name="connsiteY8" fmla="*/ 459250 h 1311280"/>
              <a:gd name="connsiteX9" fmla="*/ 2761410 w 2761410"/>
              <a:gd name="connsiteY9" fmla="*/ 1311280 h 1311280"/>
              <a:gd name="connsiteX10" fmla="*/ 0 w 2761410"/>
              <a:gd name="connsiteY10" fmla="*/ 1311280 h 1311280"/>
              <a:gd name="connsiteX11" fmla="*/ 0 w 2761410"/>
              <a:gd name="connsiteY11" fmla="*/ 459250 h 131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61410" h="1311280">
                <a:moveTo>
                  <a:pt x="2761410" y="852030"/>
                </a:moveTo>
                <a:lnTo>
                  <a:pt x="1413487" y="852030"/>
                </a:lnTo>
                <a:lnTo>
                  <a:pt x="1413487" y="1114588"/>
                </a:lnTo>
                <a:lnTo>
                  <a:pt x="1511833" y="1114588"/>
                </a:lnTo>
                <a:lnTo>
                  <a:pt x="1380705" y="1311280"/>
                </a:lnTo>
                <a:lnTo>
                  <a:pt x="1249577" y="1114588"/>
                </a:lnTo>
                <a:lnTo>
                  <a:pt x="1347923" y="1114588"/>
                </a:lnTo>
                <a:lnTo>
                  <a:pt x="1347923" y="852030"/>
                </a:lnTo>
                <a:lnTo>
                  <a:pt x="0" y="852030"/>
                </a:lnTo>
                <a:lnTo>
                  <a:pt x="0" y="0"/>
                </a:lnTo>
                <a:lnTo>
                  <a:pt x="2761410" y="0"/>
                </a:lnTo>
                <a:lnTo>
                  <a:pt x="2761410" y="852030"/>
                </a:lnTo>
                <a:close/>
              </a:path>
            </a:pathLst>
          </a:custGeom>
        </p:spPr>
        <p:style>
          <a:lnRef idx="1">
            <a:schemeClr val="accent5">
              <a:hueOff val="8832355"/>
              <a:satOff val="28758"/>
              <a:lumOff val="10000"/>
              <a:alphaOff val="0"/>
            </a:schemeClr>
          </a:lnRef>
          <a:fillRef idx="3">
            <a:schemeClr val="accent5">
              <a:hueOff val="8832355"/>
              <a:satOff val="28758"/>
              <a:lumOff val="10000"/>
              <a:alphaOff val="0"/>
            </a:schemeClr>
          </a:fillRef>
          <a:effectRef idx="2">
            <a:schemeClr val="accent5">
              <a:hueOff val="8832355"/>
              <a:satOff val="28758"/>
              <a:lumOff val="1000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392" tIns="156464" rIns="196392" bIns="615413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b="1" kern="1200"/>
              <a:t>UI</a:t>
            </a: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FF0B5240-7492-E145-AB62-4A8707CA0575}"/>
              </a:ext>
            </a:extLst>
          </p:cNvPr>
          <p:cNvSpPr/>
          <p:nvPr/>
        </p:nvSpPr>
        <p:spPr>
          <a:xfrm>
            <a:off x="3351139" y="1609844"/>
            <a:ext cx="8284231" cy="852332"/>
          </a:xfrm>
          <a:custGeom>
            <a:avLst/>
            <a:gdLst>
              <a:gd name="connsiteX0" fmla="*/ 0 w 8284231"/>
              <a:gd name="connsiteY0" fmla="*/ 0 h 852332"/>
              <a:gd name="connsiteX1" fmla="*/ 8284231 w 8284231"/>
              <a:gd name="connsiteY1" fmla="*/ 0 h 852332"/>
              <a:gd name="connsiteX2" fmla="*/ 8284231 w 8284231"/>
              <a:gd name="connsiteY2" fmla="*/ 852332 h 852332"/>
              <a:gd name="connsiteX3" fmla="*/ 0 w 8284231"/>
              <a:gd name="connsiteY3" fmla="*/ 852332 h 852332"/>
              <a:gd name="connsiteX4" fmla="*/ 0 w 8284231"/>
              <a:gd name="connsiteY4" fmla="*/ 0 h 85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4231" h="852332">
                <a:moveTo>
                  <a:pt x="0" y="0"/>
                </a:moveTo>
                <a:lnTo>
                  <a:pt x="8284231" y="0"/>
                </a:lnTo>
                <a:lnTo>
                  <a:pt x="8284231" y="852332"/>
                </a:lnTo>
                <a:lnTo>
                  <a:pt x="0" y="8523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tint val="40000"/>
              <a:alpha val="90000"/>
              <a:hueOff val="8780593"/>
              <a:satOff val="29467"/>
              <a:lumOff val="3014"/>
              <a:alphaOff val="0"/>
            </a:schemeClr>
          </a:lnRef>
          <a:fillRef idx="1">
            <a:schemeClr val="accent5">
              <a:tint val="40000"/>
              <a:alpha val="90000"/>
              <a:hueOff val="8780593"/>
              <a:satOff val="29467"/>
              <a:lumOff val="3014"/>
              <a:alphaOff val="0"/>
            </a:schemeClr>
          </a:fillRef>
          <a:effectRef idx="0">
            <a:schemeClr val="accent5">
              <a:tint val="40000"/>
              <a:alpha val="90000"/>
              <a:hueOff val="8780593"/>
              <a:satOff val="29467"/>
              <a:lumOff val="3014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43" tIns="279400" rIns="168043" bIns="279400" numCol="1" spcCol="1270" anchor="ctr" anchorCtr="0">
            <a:noAutofit/>
          </a:bodyPr>
          <a:lstStyle/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dirty="0"/>
              <a:t>View, </a:t>
            </a:r>
            <a:r>
              <a:rPr lang="en-US" sz="2200" dirty="0" err="1"/>
              <a:t>ViewController</a:t>
            </a:r>
            <a:endParaRPr lang="en-US" sz="2200" kern="1200" dirty="0"/>
          </a:p>
        </p:txBody>
      </p:sp>
    </p:spTree>
    <p:extLst>
      <p:ext uri="{BB962C8B-B14F-4D97-AF65-F5344CB8AC3E}">
        <p14:creationId xmlns:p14="http://schemas.microsoft.com/office/powerpoint/2010/main" val="52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EFBE7-93B4-AA44-82F0-A12376F69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17" y="198412"/>
            <a:ext cx="11045642" cy="97212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Reusability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12AE04-883B-F547-8EE2-485FAB94EBC8}"/>
              </a:ext>
            </a:extLst>
          </p:cNvPr>
          <p:cNvSpPr txBox="1"/>
          <p:nvPr/>
        </p:nvSpPr>
        <p:spPr>
          <a:xfrm>
            <a:off x="6166338" y="5251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5A33AE-3278-0940-BC3D-10075307C5CC}"/>
              </a:ext>
            </a:extLst>
          </p:cNvPr>
          <p:cNvSpPr/>
          <p:nvPr/>
        </p:nvSpPr>
        <p:spPr>
          <a:xfrm>
            <a:off x="589729" y="1595717"/>
            <a:ext cx="11045642" cy="4751293"/>
          </a:xfrm>
          <a:prstGeom prst="rect">
            <a:avLst/>
          </a:prstGeom>
          <a:noFill/>
        </p:spPr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D5C9A3-579D-CB4B-AD70-D3D63AABF866}"/>
              </a:ext>
            </a:extLst>
          </p:cNvPr>
          <p:cNvSpPr/>
          <p:nvPr/>
        </p:nvSpPr>
        <p:spPr>
          <a:xfrm>
            <a:off x="589729" y="5492806"/>
            <a:ext cx="2761410" cy="852587"/>
          </a:xfrm>
          <a:custGeom>
            <a:avLst/>
            <a:gdLst>
              <a:gd name="connsiteX0" fmla="*/ 0 w 2761410"/>
              <a:gd name="connsiteY0" fmla="*/ 0 h 852587"/>
              <a:gd name="connsiteX1" fmla="*/ 2761410 w 2761410"/>
              <a:gd name="connsiteY1" fmla="*/ 0 h 852587"/>
              <a:gd name="connsiteX2" fmla="*/ 2761410 w 2761410"/>
              <a:gd name="connsiteY2" fmla="*/ 852587 h 852587"/>
              <a:gd name="connsiteX3" fmla="*/ 0 w 2761410"/>
              <a:gd name="connsiteY3" fmla="*/ 852587 h 852587"/>
              <a:gd name="connsiteX4" fmla="*/ 0 w 2761410"/>
              <a:gd name="connsiteY4" fmla="*/ 0 h 852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1410" h="852587">
                <a:moveTo>
                  <a:pt x="0" y="0"/>
                </a:moveTo>
                <a:lnTo>
                  <a:pt x="2761410" y="0"/>
                </a:lnTo>
                <a:lnTo>
                  <a:pt x="2761410" y="852587"/>
                </a:lnTo>
                <a:lnTo>
                  <a:pt x="0" y="8525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392" tIns="156464" rIns="196392" bIns="156464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b="1" kern="1200"/>
              <a:t>Core Framework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758E0DA-E5AB-B548-98F7-3A6293067C3B}"/>
              </a:ext>
            </a:extLst>
          </p:cNvPr>
          <p:cNvSpPr/>
          <p:nvPr/>
        </p:nvSpPr>
        <p:spPr>
          <a:xfrm>
            <a:off x="3351139" y="5492806"/>
            <a:ext cx="8284231" cy="852587"/>
          </a:xfrm>
          <a:custGeom>
            <a:avLst/>
            <a:gdLst>
              <a:gd name="connsiteX0" fmla="*/ 0 w 8284231"/>
              <a:gd name="connsiteY0" fmla="*/ 0 h 852587"/>
              <a:gd name="connsiteX1" fmla="*/ 8284231 w 8284231"/>
              <a:gd name="connsiteY1" fmla="*/ 0 h 852587"/>
              <a:gd name="connsiteX2" fmla="*/ 8284231 w 8284231"/>
              <a:gd name="connsiteY2" fmla="*/ 852587 h 852587"/>
              <a:gd name="connsiteX3" fmla="*/ 0 w 8284231"/>
              <a:gd name="connsiteY3" fmla="*/ 852587 h 852587"/>
              <a:gd name="connsiteX4" fmla="*/ 0 w 8284231"/>
              <a:gd name="connsiteY4" fmla="*/ 0 h 852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4231" h="852587">
                <a:moveTo>
                  <a:pt x="0" y="0"/>
                </a:moveTo>
                <a:lnTo>
                  <a:pt x="8284231" y="0"/>
                </a:lnTo>
                <a:lnTo>
                  <a:pt x="8284231" y="852587"/>
                </a:lnTo>
                <a:lnTo>
                  <a:pt x="0" y="8525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43" tIns="279400" rIns="168043" bIns="279400" numCol="1" spcCol="1270" anchor="ctr" anchorCtr="0">
            <a:noAutofit/>
          </a:bodyPr>
          <a:lstStyle/>
          <a:p>
            <a:pPr lvl="0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dirty="0">
                <a:solidFill>
                  <a:schemeClr val="tx1"/>
                </a:solidFill>
              </a:rPr>
              <a:t>Most of the core frameworks on iOS are available on </a:t>
            </a:r>
            <a:r>
              <a:rPr lang="en-US" sz="2200" dirty="0" err="1">
                <a:solidFill>
                  <a:schemeClr val="tx1"/>
                </a:solidFill>
              </a:rPr>
              <a:t>tvOS</a:t>
            </a:r>
            <a:endParaRPr lang="en-US" sz="2200" kern="1200" dirty="0"/>
          </a:p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b="1" i="1" kern="1200" dirty="0" err="1"/>
              <a:t>BiometricKit</a:t>
            </a:r>
            <a:r>
              <a:rPr lang="en-US" sz="2200" b="1" i="1" kern="1200" dirty="0"/>
              <a:t>, </a:t>
            </a:r>
            <a:r>
              <a:rPr lang="en-US" sz="2200" b="1" i="1" kern="1200" dirty="0" err="1"/>
              <a:t>WebKit</a:t>
            </a:r>
            <a:r>
              <a:rPr lang="en-US" sz="2200" b="1" i="1" kern="1200" dirty="0"/>
              <a:t> </a:t>
            </a:r>
            <a:r>
              <a:rPr lang="en-US" sz="2200" kern="1200" dirty="0"/>
              <a:t>on iOS &lt;&gt; </a:t>
            </a:r>
            <a:r>
              <a:rPr lang="en-US" sz="2200" b="1" i="1" kern="1200" dirty="0" err="1"/>
              <a:t>TVUIKit</a:t>
            </a:r>
            <a:r>
              <a:rPr lang="en-US" sz="2200" b="1" i="1" kern="1200" dirty="0"/>
              <a:t>, </a:t>
            </a:r>
            <a:r>
              <a:rPr lang="en-US" sz="2200" b="1" i="1" kern="1200" dirty="0" err="1"/>
              <a:t>TVServices</a:t>
            </a:r>
            <a:r>
              <a:rPr lang="en-US" sz="2200" b="1" i="1" kern="1200" dirty="0"/>
              <a:t> </a:t>
            </a:r>
            <a:r>
              <a:rPr lang="en-US" sz="2200" kern="1200" dirty="0"/>
              <a:t>on </a:t>
            </a:r>
            <a:r>
              <a:rPr lang="en-US" sz="2200" kern="1200" dirty="0" err="1"/>
              <a:t>tvOS</a:t>
            </a:r>
            <a:endParaRPr lang="en-US" sz="2200" kern="1200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781B6B4-F7ED-444B-9762-2689AE5AAE44}"/>
              </a:ext>
            </a:extLst>
          </p:cNvPr>
          <p:cNvSpPr/>
          <p:nvPr/>
        </p:nvSpPr>
        <p:spPr>
          <a:xfrm>
            <a:off x="589729" y="4194315"/>
            <a:ext cx="2761410" cy="1311281"/>
          </a:xfrm>
          <a:custGeom>
            <a:avLst/>
            <a:gdLst>
              <a:gd name="connsiteX0" fmla="*/ 0 w 2761410"/>
              <a:gd name="connsiteY0" fmla="*/ 459250 h 1311280"/>
              <a:gd name="connsiteX1" fmla="*/ 1347923 w 2761410"/>
              <a:gd name="connsiteY1" fmla="*/ 459250 h 1311280"/>
              <a:gd name="connsiteX2" fmla="*/ 1347923 w 2761410"/>
              <a:gd name="connsiteY2" fmla="*/ 196692 h 1311280"/>
              <a:gd name="connsiteX3" fmla="*/ 1249577 w 2761410"/>
              <a:gd name="connsiteY3" fmla="*/ 196692 h 1311280"/>
              <a:gd name="connsiteX4" fmla="*/ 1380705 w 2761410"/>
              <a:gd name="connsiteY4" fmla="*/ 0 h 1311280"/>
              <a:gd name="connsiteX5" fmla="*/ 1511833 w 2761410"/>
              <a:gd name="connsiteY5" fmla="*/ 196692 h 1311280"/>
              <a:gd name="connsiteX6" fmla="*/ 1413487 w 2761410"/>
              <a:gd name="connsiteY6" fmla="*/ 196692 h 1311280"/>
              <a:gd name="connsiteX7" fmla="*/ 1413487 w 2761410"/>
              <a:gd name="connsiteY7" fmla="*/ 459250 h 1311280"/>
              <a:gd name="connsiteX8" fmla="*/ 2761410 w 2761410"/>
              <a:gd name="connsiteY8" fmla="*/ 459250 h 1311280"/>
              <a:gd name="connsiteX9" fmla="*/ 2761410 w 2761410"/>
              <a:gd name="connsiteY9" fmla="*/ 1311280 h 1311280"/>
              <a:gd name="connsiteX10" fmla="*/ 0 w 2761410"/>
              <a:gd name="connsiteY10" fmla="*/ 1311280 h 1311280"/>
              <a:gd name="connsiteX11" fmla="*/ 0 w 2761410"/>
              <a:gd name="connsiteY11" fmla="*/ 459250 h 131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61410" h="1311280">
                <a:moveTo>
                  <a:pt x="2761410" y="852030"/>
                </a:moveTo>
                <a:lnTo>
                  <a:pt x="1413487" y="852030"/>
                </a:lnTo>
                <a:lnTo>
                  <a:pt x="1413487" y="1114588"/>
                </a:lnTo>
                <a:lnTo>
                  <a:pt x="1511833" y="1114588"/>
                </a:lnTo>
                <a:lnTo>
                  <a:pt x="1380705" y="1311280"/>
                </a:lnTo>
                <a:lnTo>
                  <a:pt x="1249577" y="1114588"/>
                </a:lnTo>
                <a:lnTo>
                  <a:pt x="1347923" y="1114588"/>
                </a:lnTo>
                <a:lnTo>
                  <a:pt x="1347923" y="852030"/>
                </a:lnTo>
                <a:lnTo>
                  <a:pt x="0" y="852030"/>
                </a:lnTo>
                <a:lnTo>
                  <a:pt x="0" y="0"/>
                </a:lnTo>
                <a:lnTo>
                  <a:pt x="2761410" y="0"/>
                </a:lnTo>
                <a:lnTo>
                  <a:pt x="2761410" y="852030"/>
                </a:lnTo>
                <a:close/>
              </a:path>
            </a:pathLst>
          </a:custGeom>
        </p:spPr>
        <p:style>
          <a:lnRef idx="1">
            <a:schemeClr val="accent5">
              <a:hueOff val="2944118"/>
              <a:satOff val="9586"/>
              <a:lumOff val="3333"/>
              <a:alphaOff val="0"/>
            </a:schemeClr>
          </a:lnRef>
          <a:fillRef idx="3">
            <a:schemeClr val="accent5">
              <a:hueOff val="2944118"/>
              <a:satOff val="9586"/>
              <a:lumOff val="3333"/>
              <a:alphaOff val="0"/>
            </a:schemeClr>
          </a:fillRef>
          <a:effectRef idx="2">
            <a:schemeClr val="accent5">
              <a:hueOff val="2944118"/>
              <a:satOff val="9586"/>
              <a:lumOff val="333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392" tIns="156464" rIns="196392" bIns="615413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b="1" kern="1200" dirty="0"/>
              <a:t>Third Party Libraries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4A4866B7-A739-5443-81A7-6298ED3277F6}"/>
              </a:ext>
            </a:extLst>
          </p:cNvPr>
          <p:cNvSpPr/>
          <p:nvPr/>
        </p:nvSpPr>
        <p:spPr>
          <a:xfrm>
            <a:off x="3351139" y="4194315"/>
            <a:ext cx="8284231" cy="852332"/>
          </a:xfrm>
          <a:custGeom>
            <a:avLst/>
            <a:gdLst>
              <a:gd name="connsiteX0" fmla="*/ 0 w 8284231"/>
              <a:gd name="connsiteY0" fmla="*/ 0 h 852332"/>
              <a:gd name="connsiteX1" fmla="*/ 8284231 w 8284231"/>
              <a:gd name="connsiteY1" fmla="*/ 0 h 852332"/>
              <a:gd name="connsiteX2" fmla="*/ 8284231 w 8284231"/>
              <a:gd name="connsiteY2" fmla="*/ 852332 h 852332"/>
              <a:gd name="connsiteX3" fmla="*/ 0 w 8284231"/>
              <a:gd name="connsiteY3" fmla="*/ 852332 h 852332"/>
              <a:gd name="connsiteX4" fmla="*/ 0 w 8284231"/>
              <a:gd name="connsiteY4" fmla="*/ 0 h 85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4231" h="852332">
                <a:moveTo>
                  <a:pt x="0" y="0"/>
                </a:moveTo>
                <a:lnTo>
                  <a:pt x="8284231" y="0"/>
                </a:lnTo>
                <a:lnTo>
                  <a:pt x="8284231" y="852332"/>
                </a:lnTo>
                <a:lnTo>
                  <a:pt x="0" y="8523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tint val="40000"/>
              <a:alpha val="90000"/>
              <a:hueOff val="2926864"/>
              <a:satOff val="9822"/>
              <a:lumOff val="1005"/>
              <a:alphaOff val="0"/>
            </a:schemeClr>
          </a:lnRef>
          <a:fillRef idx="1">
            <a:schemeClr val="accent5">
              <a:tint val="40000"/>
              <a:alpha val="90000"/>
              <a:hueOff val="2926864"/>
              <a:satOff val="9822"/>
              <a:lumOff val="1005"/>
              <a:alphaOff val="0"/>
            </a:schemeClr>
          </a:fillRef>
          <a:effectRef idx="0">
            <a:schemeClr val="accent5">
              <a:tint val="40000"/>
              <a:alpha val="90000"/>
              <a:hueOff val="2926864"/>
              <a:satOff val="9822"/>
              <a:lumOff val="1005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43" tIns="279400" rIns="168043" bIns="279400" numCol="1" spcCol="1270" anchor="ctr" anchorCtr="0">
            <a:noAutofit/>
          </a:bodyPr>
          <a:lstStyle/>
          <a:p>
            <a:pPr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kern="1200" dirty="0"/>
              <a:t>Most of </a:t>
            </a:r>
            <a:r>
              <a:rPr lang="en-US" sz="2200" dirty="0">
                <a:solidFill>
                  <a:schemeClr val="tx1"/>
                </a:solidFill>
              </a:rPr>
              <a:t>the 3</a:t>
            </a:r>
            <a:r>
              <a:rPr lang="en-US" sz="2200" baseline="30000" dirty="0">
                <a:solidFill>
                  <a:schemeClr val="tx1"/>
                </a:solidFill>
              </a:rPr>
              <a:t>rd</a:t>
            </a:r>
            <a:r>
              <a:rPr lang="en-US" sz="2200" dirty="0">
                <a:solidFill>
                  <a:schemeClr val="tx1"/>
                </a:solidFill>
              </a:rPr>
              <a:t> Party Libraries on iOS are available on </a:t>
            </a:r>
            <a:r>
              <a:rPr lang="en-US" sz="2200" dirty="0" err="1">
                <a:solidFill>
                  <a:schemeClr val="tx1"/>
                </a:solidFill>
              </a:rPr>
              <a:t>tvOS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endParaRPr lang="en-US" sz="2200" kern="1200" dirty="0"/>
          </a:p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dirty="0"/>
              <a:t>Including </a:t>
            </a:r>
            <a:r>
              <a:rPr lang="en-US" sz="2200" b="1" i="1" kern="1200" dirty="0" err="1"/>
              <a:t>RxSwift</a:t>
            </a:r>
            <a:r>
              <a:rPr lang="en-US" sz="2200" b="1" i="1" kern="1200" dirty="0"/>
              <a:t>, </a:t>
            </a:r>
            <a:r>
              <a:rPr lang="en-US" sz="2200" b="1" i="1" kern="1200" dirty="0" err="1"/>
              <a:t>Alamofire</a:t>
            </a:r>
            <a:r>
              <a:rPr lang="en-US" sz="2200" b="1" i="1" kern="1200" dirty="0"/>
              <a:t>, </a:t>
            </a:r>
            <a:r>
              <a:rPr lang="en-US" sz="2200" b="1" i="1" kern="1200" dirty="0" err="1"/>
              <a:t>SwiftyJSON</a:t>
            </a:r>
            <a:r>
              <a:rPr lang="en-US" sz="2200" b="1" i="1" kern="1200" dirty="0"/>
              <a:t>, </a:t>
            </a:r>
            <a:r>
              <a:rPr lang="en-US" sz="2200" b="1" i="1" kern="1200" dirty="0" err="1"/>
              <a:t>Crashlytics</a:t>
            </a:r>
            <a:r>
              <a:rPr lang="en-US" sz="2200" kern="1200" dirty="0"/>
              <a:t>, </a:t>
            </a:r>
            <a:r>
              <a:rPr lang="en-US" sz="2200" kern="1200" dirty="0" err="1"/>
              <a:t>etc</a:t>
            </a:r>
            <a:endParaRPr lang="en-US" sz="2200" kern="1200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B314DB70-5A91-DA44-9DDA-73735B26BC02}"/>
              </a:ext>
            </a:extLst>
          </p:cNvPr>
          <p:cNvSpPr/>
          <p:nvPr/>
        </p:nvSpPr>
        <p:spPr>
          <a:xfrm>
            <a:off x="589728" y="2895823"/>
            <a:ext cx="2761411" cy="1311280"/>
          </a:xfrm>
          <a:custGeom>
            <a:avLst/>
            <a:gdLst>
              <a:gd name="connsiteX0" fmla="*/ 0 w 2761410"/>
              <a:gd name="connsiteY0" fmla="*/ 459250 h 1311280"/>
              <a:gd name="connsiteX1" fmla="*/ 1347923 w 2761410"/>
              <a:gd name="connsiteY1" fmla="*/ 459250 h 1311280"/>
              <a:gd name="connsiteX2" fmla="*/ 1347923 w 2761410"/>
              <a:gd name="connsiteY2" fmla="*/ 196692 h 1311280"/>
              <a:gd name="connsiteX3" fmla="*/ 1249577 w 2761410"/>
              <a:gd name="connsiteY3" fmla="*/ 196692 h 1311280"/>
              <a:gd name="connsiteX4" fmla="*/ 1380705 w 2761410"/>
              <a:gd name="connsiteY4" fmla="*/ 0 h 1311280"/>
              <a:gd name="connsiteX5" fmla="*/ 1511833 w 2761410"/>
              <a:gd name="connsiteY5" fmla="*/ 196692 h 1311280"/>
              <a:gd name="connsiteX6" fmla="*/ 1413487 w 2761410"/>
              <a:gd name="connsiteY6" fmla="*/ 196692 h 1311280"/>
              <a:gd name="connsiteX7" fmla="*/ 1413487 w 2761410"/>
              <a:gd name="connsiteY7" fmla="*/ 459250 h 1311280"/>
              <a:gd name="connsiteX8" fmla="*/ 2761410 w 2761410"/>
              <a:gd name="connsiteY8" fmla="*/ 459250 h 1311280"/>
              <a:gd name="connsiteX9" fmla="*/ 2761410 w 2761410"/>
              <a:gd name="connsiteY9" fmla="*/ 1311280 h 1311280"/>
              <a:gd name="connsiteX10" fmla="*/ 0 w 2761410"/>
              <a:gd name="connsiteY10" fmla="*/ 1311280 h 1311280"/>
              <a:gd name="connsiteX11" fmla="*/ 0 w 2761410"/>
              <a:gd name="connsiteY11" fmla="*/ 459250 h 131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61410" h="1311280">
                <a:moveTo>
                  <a:pt x="2761410" y="852030"/>
                </a:moveTo>
                <a:lnTo>
                  <a:pt x="1413487" y="852030"/>
                </a:lnTo>
                <a:lnTo>
                  <a:pt x="1413487" y="1114588"/>
                </a:lnTo>
                <a:lnTo>
                  <a:pt x="1511833" y="1114588"/>
                </a:lnTo>
                <a:lnTo>
                  <a:pt x="1380705" y="1311280"/>
                </a:lnTo>
                <a:lnTo>
                  <a:pt x="1249577" y="1114588"/>
                </a:lnTo>
                <a:lnTo>
                  <a:pt x="1347923" y="1114588"/>
                </a:lnTo>
                <a:lnTo>
                  <a:pt x="1347923" y="852030"/>
                </a:lnTo>
                <a:lnTo>
                  <a:pt x="0" y="852030"/>
                </a:lnTo>
                <a:lnTo>
                  <a:pt x="0" y="0"/>
                </a:lnTo>
                <a:lnTo>
                  <a:pt x="2761410" y="0"/>
                </a:lnTo>
                <a:lnTo>
                  <a:pt x="2761410" y="852030"/>
                </a:lnTo>
                <a:close/>
              </a:path>
            </a:pathLst>
          </a:custGeom>
        </p:spPr>
        <p:style>
          <a:lnRef idx="1">
            <a:schemeClr val="accent5">
              <a:hueOff val="5888237"/>
              <a:satOff val="19172"/>
              <a:lumOff val="6667"/>
              <a:alphaOff val="0"/>
            </a:schemeClr>
          </a:lnRef>
          <a:fillRef idx="3">
            <a:schemeClr val="accent5">
              <a:hueOff val="5888237"/>
              <a:satOff val="19172"/>
              <a:lumOff val="6667"/>
              <a:alphaOff val="0"/>
            </a:schemeClr>
          </a:fillRef>
          <a:effectRef idx="2">
            <a:schemeClr val="accent5">
              <a:hueOff val="5888237"/>
              <a:satOff val="19172"/>
              <a:lumOff val="666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393" tIns="156464" rIns="196392" bIns="615412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b="1" kern="1200"/>
              <a:t>Business Logic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44BC6AC-44A9-1849-A081-2D084D1A24B5}"/>
              </a:ext>
            </a:extLst>
          </p:cNvPr>
          <p:cNvSpPr/>
          <p:nvPr/>
        </p:nvSpPr>
        <p:spPr>
          <a:xfrm>
            <a:off x="3351139" y="2895823"/>
            <a:ext cx="8284231" cy="852332"/>
          </a:xfrm>
          <a:custGeom>
            <a:avLst/>
            <a:gdLst>
              <a:gd name="connsiteX0" fmla="*/ 0 w 8284231"/>
              <a:gd name="connsiteY0" fmla="*/ 0 h 852332"/>
              <a:gd name="connsiteX1" fmla="*/ 8284231 w 8284231"/>
              <a:gd name="connsiteY1" fmla="*/ 0 h 852332"/>
              <a:gd name="connsiteX2" fmla="*/ 8284231 w 8284231"/>
              <a:gd name="connsiteY2" fmla="*/ 852332 h 852332"/>
              <a:gd name="connsiteX3" fmla="*/ 0 w 8284231"/>
              <a:gd name="connsiteY3" fmla="*/ 852332 h 852332"/>
              <a:gd name="connsiteX4" fmla="*/ 0 w 8284231"/>
              <a:gd name="connsiteY4" fmla="*/ 0 h 85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4231" h="852332">
                <a:moveTo>
                  <a:pt x="0" y="0"/>
                </a:moveTo>
                <a:lnTo>
                  <a:pt x="8284231" y="0"/>
                </a:lnTo>
                <a:lnTo>
                  <a:pt x="8284231" y="852332"/>
                </a:lnTo>
                <a:lnTo>
                  <a:pt x="0" y="8523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tint val="40000"/>
              <a:alpha val="90000"/>
              <a:hueOff val="5853729"/>
              <a:satOff val="19645"/>
              <a:lumOff val="2009"/>
              <a:alphaOff val="0"/>
            </a:schemeClr>
          </a:lnRef>
          <a:fillRef idx="1">
            <a:schemeClr val="accent5">
              <a:tint val="40000"/>
              <a:alpha val="90000"/>
              <a:hueOff val="5853729"/>
              <a:satOff val="19645"/>
              <a:lumOff val="2009"/>
              <a:alphaOff val="0"/>
            </a:schemeClr>
          </a:fillRef>
          <a:effectRef idx="0">
            <a:schemeClr val="accent5">
              <a:tint val="40000"/>
              <a:alpha val="90000"/>
              <a:hueOff val="5853729"/>
              <a:satOff val="19645"/>
              <a:lumOff val="2009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43" tIns="279400" rIns="168043" bIns="279400" numCol="1" spcCol="1270" anchor="ctr" anchorCtr="0">
            <a:noAutofit/>
          </a:bodyPr>
          <a:lstStyle/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dirty="0"/>
              <a:t>All of the logic code for the same feature should be shared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BE97A5B8-E7FA-3A4D-ACA4-0D2DF27D7281}"/>
              </a:ext>
            </a:extLst>
          </p:cNvPr>
          <p:cNvSpPr/>
          <p:nvPr/>
        </p:nvSpPr>
        <p:spPr>
          <a:xfrm>
            <a:off x="589729" y="1597332"/>
            <a:ext cx="2761410" cy="1311281"/>
          </a:xfrm>
          <a:custGeom>
            <a:avLst/>
            <a:gdLst>
              <a:gd name="connsiteX0" fmla="*/ 0 w 2761410"/>
              <a:gd name="connsiteY0" fmla="*/ 459250 h 1311280"/>
              <a:gd name="connsiteX1" fmla="*/ 1347923 w 2761410"/>
              <a:gd name="connsiteY1" fmla="*/ 459250 h 1311280"/>
              <a:gd name="connsiteX2" fmla="*/ 1347923 w 2761410"/>
              <a:gd name="connsiteY2" fmla="*/ 196692 h 1311280"/>
              <a:gd name="connsiteX3" fmla="*/ 1249577 w 2761410"/>
              <a:gd name="connsiteY3" fmla="*/ 196692 h 1311280"/>
              <a:gd name="connsiteX4" fmla="*/ 1380705 w 2761410"/>
              <a:gd name="connsiteY4" fmla="*/ 0 h 1311280"/>
              <a:gd name="connsiteX5" fmla="*/ 1511833 w 2761410"/>
              <a:gd name="connsiteY5" fmla="*/ 196692 h 1311280"/>
              <a:gd name="connsiteX6" fmla="*/ 1413487 w 2761410"/>
              <a:gd name="connsiteY6" fmla="*/ 196692 h 1311280"/>
              <a:gd name="connsiteX7" fmla="*/ 1413487 w 2761410"/>
              <a:gd name="connsiteY7" fmla="*/ 459250 h 1311280"/>
              <a:gd name="connsiteX8" fmla="*/ 2761410 w 2761410"/>
              <a:gd name="connsiteY8" fmla="*/ 459250 h 1311280"/>
              <a:gd name="connsiteX9" fmla="*/ 2761410 w 2761410"/>
              <a:gd name="connsiteY9" fmla="*/ 1311280 h 1311280"/>
              <a:gd name="connsiteX10" fmla="*/ 0 w 2761410"/>
              <a:gd name="connsiteY10" fmla="*/ 1311280 h 1311280"/>
              <a:gd name="connsiteX11" fmla="*/ 0 w 2761410"/>
              <a:gd name="connsiteY11" fmla="*/ 459250 h 131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61410" h="1311280">
                <a:moveTo>
                  <a:pt x="2761410" y="852030"/>
                </a:moveTo>
                <a:lnTo>
                  <a:pt x="1413487" y="852030"/>
                </a:lnTo>
                <a:lnTo>
                  <a:pt x="1413487" y="1114588"/>
                </a:lnTo>
                <a:lnTo>
                  <a:pt x="1511833" y="1114588"/>
                </a:lnTo>
                <a:lnTo>
                  <a:pt x="1380705" y="1311280"/>
                </a:lnTo>
                <a:lnTo>
                  <a:pt x="1249577" y="1114588"/>
                </a:lnTo>
                <a:lnTo>
                  <a:pt x="1347923" y="1114588"/>
                </a:lnTo>
                <a:lnTo>
                  <a:pt x="1347923" y="852030"/>
                </a:lnTo>
                <a:lnTo>
                  <a:pt x="0" y="852030"/>
                </a:lnTo>
                <a:lnTo>
                  <a:pt x="0" y="0"/>
                </a:lnTo>
                <a:lnTo>
                  <a:pt x="2761410" y="0"/>
                </a:lnTo>
                <a:lnTo>
                  <a:pt x="2761410" y="852030"/>
                </a:lnTo>
                <a:close/>
              </a:path>
            </a:pathLst>
          </a:custGeom>
        </p:spPr>
        <p:style>
          <a:lnRef idx="1">
            <a:schemeClr val="accent5">
              <a:hueOff val="8832355"/>
              <a:satOff val="28758"/>
              <a:lumOff val="10000"/>
              <a:alphaOff val="0"/>
            </a:schemeClr>
          </a:lnRef>
          <a:fillRef idx="3">
            <a:schemeClr val="accent5">
              <a:hueOff val="8832355"/>
              <a:satOff val="28758"/>
              <a:lumOff val="10000"/>
              <a:alphaOff val="0"/>
            </a:schemeClr>
          </a:fillRef>
          <a:effectRef idx="2">
            <a:schemeClr val="accent5">
              <a:hueOff val="8832355"/>
              <a:satOff val="28758"/>
              <a:lumOff val="1000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392" tIns="156464" rIns="196392" bIns="615413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b="1" kern="1200"/>
              <a:t>UI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94EC8C0-C459-2642-A03D-A5A4CE41CB78}"/>
              </a:ext>
            </a:extLst>
          </p:cNvPr>
          <p:cNvSpPr/>
          <p:nvPr/>
        </p:nvSpPr>
        <p:spPr>
          <a:xfrm>
            <a:off x="3351139" y="1609844"/>
            <a:ext cx="8284231" cy="852332"/>
          </a:xfrm>
          <a:custGeom>
            <a:avLst/>
            <a:gdLst>
              <a:gd name="connsiteX0" fmla="*/ 0 w 8284231"/>
              <a:gd name="connsiteY0" fmla="*/ 0 h 852332"/>
              <a:gd name="connsiteX1" fmla="*/ 8284231 w 8284231"/>
              <a:gd name="connsiteY1" fmla="*/ 0 h 852332"/>
              <a:gd name="connsiteX2" fmla="*/ 8284231 w 8284231"/>
              <a:gd name="connsiteY2" fmla="*/ 852332 h 852332"/>
              <a:gd name="connsiteX3" fmla="*/ 0 w 8284231"/>
              <a:gd name="connsiteY3" fmla="*/ 852332 h 852332"/>
              <a:gd name="connsiteX4" fmla="*/ 0 w 8284231"/>
              <a:gd name="connsiteY4" fmla="*/ 0 h 85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4231" h="852332">
                <a:moveTo>
                  <a:pt x="0" y="0"/>
                </a:moveTo>
                <a:lnTo>
                  <a:pt x="8284231" y="0"/>
                </a:lnTo>
                <a:lnTo>
                  <a:pt x="8284231" y="852332"/>
                </a:lnTo>
                <a:lnTo>
                  <a:pt x="0" y="8523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5">
              <a:tint val="40000"/>
              <a:alpha val="90000"/>
              <a:hueOff val="8780593"/>
              <a:satOff val="29467"/>
              <a:lumOff val="3014"/>
              <a:alphaOff val="0"/>
            </a:schemeClr>
          </a:lnRef>
          <a:fillRef idx="1">
            <a:schemeClr val="accent5">
              <a:tint val="40000"/>
              <a:alpha val="90000"/>
              <a:hueOff val="8780593"/>
              <a:satOff val="29467"/>
              <a:lumOff val="3014"/>
              <a:alphaOff val="0"/>
            </a:schemeClr>
          </a:fillRef>
          <a:effectRef idx="0">
            <a:schemeClr val="accent5">
              <a:tint val="40000"/>
              <a:alpha val="90000"/>
              <a:hueOff val="8780593"/>
              <a:satOff val="29467"/>
              <a:lumOff val="3014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43" tIns="279400" rIns="168043" bIns="279400" numCol="1" spcCol="1270" anchor="ctr" anchorCtr="0">
            <a:noAutofit/>
          </a:bodyPr>
          <a:lstStyle/>
          <a:p>
            <a:pPr marL="0" lvl="0" indent="0" algn="l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dirty="0"/>
              <a:t>Very little, Only for base classes</a:t>
            </a:r>
          </a:p>
        </p:txBody>
      </p:sp>
    </p:spTree>
    <p:extLst>
      <p:ext uri="{BB962C8B-B14F-4D97-AF65-F5344CB8AC3E}">
        <p14:creationId xmlns:p14="http://schemas.microsoft.com/office/powerpoint/2010/main" val="412972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2" grpId="1" animBg="1"/>
      <p:bldP spid="13" grpId="0" animBg="1"/>
      <p:bldP spid="14" grpId="0" animBg="1"/>
      <p:bldP spid="1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B4CDC4C-5638-3E46-8840-30B7C8F5E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587620" y="846962"/>
            <a:ext cx="2853630" cy="2853630"/>
          </a:xfr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8" name="Content Placeholder 4">
            <a:extLst>
              <a:ext uri="{FF2B5EF4-FFF2-40B4-BE49-F238E27FC236}">
                <a16:creationId xmlns:a16="http://schemas.microsoft.com/office/drawing/2014/main" id="{E6E3C4C9-E100-1641-B6E3-9C6A64C253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84304" y="1156534"/>
            <a:ext cx="3693052" cy="36930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01024B-9E01-DB4B-8E86-9FE7E714BA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4952" y="4099406"/>
            <a:ext cx="2054980" cy="205498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E39C3AE-0DB8-D94F-9171-2A6A5E4E3D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18197" y="779532"/>
            <a:ext cx="2988489" cy="298848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0CA9E90-6A11-B347-8342-EC90206749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32601" y="4201395"/>
            <a:ext cx="1759680" cy="17596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80645AD-DB0A-464B-9F9E-873D2D8930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4670" y="515577"/>
            <a:ext cx="1798559" cy="310314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574AB6C-5B5D-9C49-81CF-45A9973A56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00070" y="3782033"/>
            <a:ext cx="1951355" cy="2394313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BC3A7F24-11B6-1F43-83E7-68939A5F0A5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13259" y="457058"/>
            <a:ext cx="3324975" cy="332497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4FBC0BB-3E60-DC45-8524-B15AE38BFFF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98544" y="4117442"/>
            <a:ext cx="1966788" cy="196678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CD52C00-F91A-0C4E-A4EE-C287CA5D507F}"/>
              </a:ext>
            </a:extLst>
          </p:cNvPr>
          <p:cNvSpPr/>
          <p:nvPr/>
        </p:nvSpPr>
        <p:spPr>
          <a:xfrm>
            <a:off x="326570" y="5253233"/>
            <a:ext cx="674370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i="1" dirty="0"/>
              <a:t>“People who are really serious about software should make their own hardware”</a:t>
            </a:r>
          </a:p>
          <a:p>
            <a:pPr algn="ctr"/>
            <a:r>
              <a:rPr lang="en-US" sz="2800" b="1" dirty="0"/>
              <a:t>							Alan Kay</a:t>
            </a:r>
          </a:p>
        </p:txBody>
      </p:sp>
    </p:spTree>
    <p:extLst>
      <p:ext uri="{BB962C8B-B14F-4D97-AF65-F5344CB8AC3E}">
        <p14:creationId xmlns:p14="http://schemas.microsoft.com/office/powerpoint/2010/main" val="424887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CCB516-EDF2-294B-B03C-2E1E8C466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099" y="1653731"/>
            <a:ext cx="8110584" cy="3935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800" cap="all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368870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C02CE5-4BA6-7A49-8ECA-58130938C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099" y="1653731"/>
            <a:ext cx="8110584" cy="3935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800" cap="all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910281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A77763-E1C1-2E48-9FB1-14723BB7B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099" y="1653731"/>
            <a:ext cx="8110584" cy="3935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800" cap="all"/>
              <a:t>Thanks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746469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564D8B-C7F0-2A49-BA30-FEF953E55A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61934" y="-422269"/>
            <a:ext cx="4037814" cy="4877772"/>
          </a:xfrm>
        </p:spPr>
        <p:txBody>
          <a:bodyPr>
            <a:normAutofit/>
          </a:bodyPr>
          <a:lstStyle/>
          <a:p>
            <a:r>
              <a:rPr lang="en-US" sz="6000" b="1" cap="none"/>
              <a:t>Developing For </a:t>
            </a:r>
            <a:br>
              <a:rPr lang="en-US" sz="6000" b="1" cap="none"/>
            </a:br>
            <a:r>
              <a:rPr lang="en-US" sz="6000" b="1" cap="none"/>
              <a:t>Apple TV</a:t>
            </a:r>
            <a:endParaRPr lang="en-US" sz="6000" b="1" cap="none" dirty="0"/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2E245B-1D8A-2348-A6B3-1054CC100B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43" b="6431"/>
          <a:stretch/>
        </p:blipFill>
        <p:spPr>
          <a:xfrm>
            <a:off x="1379023" y="1936636"/>
            <a:ext cx="5659222" cy="318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75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A93D97C6-63EF-4CA6-B01D-25E2772DC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4C9CE7-901A-1549-9601-2A8EA6627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pic>
        <p:nvPicPr>
          <p:cNvPr id="7" name="Graphic 6" descr="USB">
            <a:extLst>
              <a:ext uri="{FF2B5EF4-FFF2-40B4-BE49-F238E27FC236}">
                <a16:creationId xmlns:a16="http://schemas.microsoft.com/office/drawing/2014/main" id="{CC4577D3-7B11-45E3-BC0A-EFFD94D02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4276" y="1881930"/>
            <a:ext cx="3093388" cy="3093388"/>
          </a:xfrm>
          <a:prstGeom prst="rect">
            <a:avLst/>
          </a:prstGeom>
        </p:spPr>
      </p:pic>
      <p:sp>
        <p:nvSpPr>
          <p:cNvPr id="15" name="Rectangle 11">
            <a:extLst>
              <a:ext uri="{FF2B5EF4-FFF2-40B4-BE49-F238E27FC236}">
                <a16:creationId xmlns:a16="http://schemas.microsoft.com/office/drawing/2014/main" id="{5DA4A40B-EDCE-42FC-B189-AEFB4F82E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29395-A778-8D41-AE27-4695C385A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US" sz="2800" dirty="0"/>
              <a:t>Apple TV and </a:t>
            </a:r>
            <a:r>
              <a:rPr lang="en-US" sz="2800" dirty="0" err="1"/>
              <a:t>tvOS</a:t>
            </a:r>
            <a:endParaRPr lang="en-US" sz="2800" dirty="0"/>
          </a:p>
          <a:p>
            <a:r>
              <a:rPr lang="en-US" sz="2800" dirty="0"/>
              <a:t>Developing for Apple TV</a:t>
            </a:r>
          </a:p>
          <a:p>
            <a:r>
              <a:rPr lang="en-US" sz="28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916253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F6B7BFBD-C488-4B5B-ABE5-8256F3FF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2BA7674F-A261-445A-AE3A-A0AA30620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53A58C-A067-4B87-B48C-CB90C1FA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1B46C-AD9F-7F43-A2FB-26949238F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099" y="1653731"/>
            <a:ext cx="8110584" cy="3935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8800" b="1" cap="none"/>
              <a:t>Apple TV </a:t>
            </a:r>
            <a:br>
              <a:rPr lang="en-US" sz="8800" b="1" cap="none"/>
            </a:br>
            <a:r>
              <a:rPr lang="en-US" sz="8800" b="1" cap="none"/>
              <a:t>&amp; </a:t>
            </a:r>
            <a:br>
              <a:rPr lang="en-US" sz="8800" b="1" cap="none"/>
            </a:br>
            <a:r>
              <a:rPr lang="en-US" sz="8800" b="1" cap="none"/>
              <a:t>tvOS</a:t>
            </a:r>
            <a:endParaRPr lang="en-US" sz="8800" b="1" cap="none" dirty="0"/>
          </a:p>
        </p:txBody>
      </p:sp>
    </p:spTree>
    <p:extLst>
      <p:ext uri="{BB962C8B-B14F-4D97-AF65-F5344CB8AC3E}">
        <p14:creationId xmlns:p14="http://schemas.microsoft.com/office/powerpoint/2010/main" val="3631617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36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48" name="Rectangle 40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5112F1-437E-0540-85C3-16749655A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04" y="640080"/>
            <a:ext cx="6581522" cy="5577840"/>
          </a:xfrm>
          <a:prstGeom prst="rect">
            <a:avLst/>
          </a:prstGeom>
        </p:spPr>
      </p:pic>
      <p:sp>
        <p:nvSpPr>
          <p:cNvPr id="49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AB766D-A5BE-9048-B7F4-B4157DB3A1D1}"/>
              </a:ext>
            </a:extLst>
          </p:cNvPr>
          <p:cNvSpPr txBox="1"/>
          <p:nvPr/>
        </p:nvSpPr>
        <p:spPr>
          <a:xfrm>
            <a:off x="8513974" y="978006"/>
            <a:ext cx="3558758" cy="30001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5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Apple TV 4K </a:t>
            </a:r>
          </a:p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5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5th Gen (2017)</a:t>
            </a:r>
          </a:p>
        </p:txBody>
      </p:sp>
    </p:spTree>
    <p:extLst>
      <p:ext uri="{BB962C8B-B14F-4D97-AF65-F5344CB8AC3E}">
        <p14:creationId xmlns:p14="http://schemas.microsoft.com/office/powerpoint/2010/main" val="1785784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4">
            <a:extLst>
              <a:ext uri="{FF2B5EF4-FFF2-40B4-BE49-F238E27FC236}">
                <a16:creationId xmlns:a16="http://schemas.microsoft.com/office/drawing/2014/main" id="{9E8A3474-A3A2-4200-9E98-3433E3D19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8" name="Rectangle 16">
            <a:extLst>
              <a:ext uri="{FF2B5EF4-FFF2-40B4-BE49-F238E27FC236}">
                <a16:creationId xmlns:a16="http://schemas.microsoft.com/office/drawing/2014/main" id="{A2B36470-9A0C-4C86-99EB-05358284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0DD2F460-AD0F-49B5-80F2-18F1F65E3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39610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1A921B-3753-4748-968C-E06EAF808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01536" y="1109324"/>
            <a:ext cx="2067068" cy="395611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C634C77-7EAE-486F-BBA9-98DFA032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845" y="480060"/>
            <a:ext cx="539610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29B912-E042-1E46-A3FC-0A236CEF9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6090" y="2129426"/>
            <a:ext cx="5842807" cy="293601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641A316-FB5D-684D-A985-35E8E52B7367}"/>
              </a:ext>
            </a:extLst>
          </p:cNvPr>
          <p:cNvSpPr txBox="1"/>
          <p:nvPr/>
        </p:nvSpPr>
        <p:spPr>
          <a:xfrm>
            <a:off x="979737" y="5305467"/>
            <a:ext cx="43106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2007: iPhone 1</a:t>
            </a:r>
            <a:r>
              <a:rPr lang="en-US" sz="3600" b="1" baseline="30000" dirty="0"/>
              <a:t>st</a:t>
            </a:r>
            <a:r>
              <a:rPr lang="en-US" sz="3600" b="1" dirty="0"/>
              <a:t> Gen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55B9BB-B8D7-BA43-B24D-610677D16A96}"/>
              </a:ext>
            </a:extLst>
          </p:cNvPr>
          <p:cNvSpPr txBox="1"/>
          <p:nvPr/>
        </p:nvSpPr>
        <p:spPr>
          <a:xfrm>
            <a:off x="6534044" y="5305467"/>
            <a:ext cx="4717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2006: Apple TV 1</a:t>
            </a:r>
            <a:r>
              <a:rPr lang="en-US" sz="3600" b="1" baseline="30000" dirty="0"/>
              <a:t>st</a:t>
            </a:r>
            <a:r>
              <a:rPr lang="en-US" sz="3600" b="1" dirty="0"/>
              <a:t> Gen</a:t>
            </a:r>
          </a:p>
        </p:txBody>
      </p:sp>
    </p:spTree>
    <p:extLst>
      <p:ext uri="{BB962C8B-B14F-4D97-AF65-F5344CB8AC3E}">
        <p14:creationId xmlns:p14="http://schemas.microsoft.com/office/powerpoint/2010/main" val="2932431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CE3009-87BB-EE46-A83A-51EA43910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770" y="640080"/>
            <a:ext cx="6079390" cy="5577840"/>
          </a:xfrm>
          <a:prstGeom prst="rect">
            <a:avLst/>
          </a:prstGeom>
        </p:spPr>
      </p:pic>
      <p:sp>
        <p:nvSpPr>
          <p:cNvPr id="28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E33B69-AAB8-9645-AFF9-D6CDF7B286AF}"/>
              </a:ext>
            </a:extLst>
          </p:cNvPr>
          <p:cNvSpPr txBox="1"/>
          <p:nvPr/>
        </p:nvSpPr>
        <p:spPr>
          <a:xfrm>
            <a:off x="8569666" y="1314922"/>
            <a:ext cx="3176246" cy="30001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Apple TV 2nd Gen (2010)</a:t>
            </a:r>
          </a:p>
        </p:txBody>
      </p:sp>
    </p:spTree>
    <p:extLst>
      <p:ext uri="{BB962C8B-B14F-4D97-AF65-F5344CB8AC3E}">
        <p14:creationId xmlns:p14="http://schemas.microsoft.com/office/powerpoint/2010/main" val="31127279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{6C5136C8-26A9-114C-971B-DD59E6C6C4ED}tf10001072</Template>
  <TotalTime>7059</TotalTime>
  <Words>2912</Words>
  <Application>Microsoft Macintosh PowerPoint</Application>
  <PresentationFormat>Widescreen</PresentationFormat>
  <Paragraphs>326</Paragraphs>
  <Slides>32</Slides>
  <Notes>31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Calibri</vt:lpstr>
      <vt:lpstr>Franklin Gothic Book</vt:lpstr>
      <vt:lpstr>Crop</vt:lpstr>
      <vt:lpstr>iOS Dev Scout Singapore, October 2018</vt:lpstr>
      <vt:lpstr>Thanh</vt:lpstr>
      <vt:lpstr>PowerPoint Presentation</vt:lpstr>
      <vt:lpstr>Developing For  Apple TV</vt:lpstr>
      <vt:lpstr>Agenda</vt:lpstr>
      <vt:lpstr>Apple TV  &amp;  tvOS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Apple TV sold</vt:lpstr>
      <vt:lpstr>Developing for Apple TV</vt:lpstr>
      <vt:lpstr>tvOS app</vt:lpstr>
      <vt:lpstr>TVML</vt:lpstr>
      <vt:lpstr>HOW DOES IT WORK?</vt:lpstr>
      <vt:lpstr>TVML Template Example</vt:lpstr>
      <vt:lpstr>TVML Template Example</vt:lpstr>
      <vt:lpstr>TVML Template Example</vt:lpstr>
      <vt:lpstr>TVML Complicated Template</vt:lpstr>
      <vt:lpstr>PowerPoint Presentation</vt:lpstr>
      <vt:lpstr>TVML Complicated Template</vt:lpstr>
      <vt:lpstr>COMPARISON</vt:lpstr>
      <vt:lpstr>PowerPoint Presentation</vt:lpstr>
      <vt:lpstr>Developing  Custom Apple TV App On iOS Project</vt:lpstr>
      <vt:lpstr>Project structure</vt:lpstr>
      <vt:lpstr>Reusability</vt:lpstr>
      <vt:lpstr>Demo</vt:lpstr>
      <vt:lpstr>Q&amp;A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work with iOS and TVOS in a same project</dc:title>
  <dc:creator>51103226@stu.hcmut.edu.vn</dc:creator>
  <cp:lastModifiedBy>51103226@stu.hcmut.edu.vn</cp:lastModifiedBy>
  <cp:revision>2059</cp:revision>
  <dcterms:created xsi:type="dcterms:W3CDTF">2018-08-18T11:42:30Z</dcterms:created>
  <dcterms:modified xsi:type="dcterms:W3CDTF">2018-10-09T17:15:44Z</dcterms:modified>
</cp:coreProperties>
</file>

<file path=docProps/thumbnail.jpeg>
</file>